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9" r:id="rId3"/>
    <p:sldId id="278" r:id="rId4"/>
    <p:sldId id="280" r:id="rId5"/>
    <p:sldId id="281" r:id="rId6"/>
    <p:sldId id="282" r:id="rId7"/>
    <p:sldId id="283" r:id="rId8"/>
    <p:sldId id="284" r:id="rId9"/>
    <p:sldId id="273" r:id="rId10"/>
    <p:sldId id="268" r:id="rId11"/>
    <p:sldId id="261" r:id="rId12"/>
    <p:sldId id="267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5089"/>
    <a:srgbClr val="0500D0"/>
    <a:srgbClr val="1F0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35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7079-7C45-439B-9375-8900D1651E0E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C83B-3129-4963-B4C9-7945910E7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58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7079-7C45-439B-9375-8900D1651E0E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C83B-3129-4963-B4C9-7945910E7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358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7079-7C45-439B-9375-8900D1651E0E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C83B-3129-4963-B4C9-7945910E7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46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3681" y="345677"/>
            <a:ext cx="10515600" cy="383820"/>
          </a:xfrm>
        </p:spPr>
        <p:txBody>
          <a:bodyPr>
            <a:normAutofit/>
          </a:bodyPr>
          <a:lstStyle>
            <a:lvl1pPr>
              <a:defRPr sz="2722" b="1">
                <a:solidFill>
                  <a:srgbClr val="396383"/>
                </a:solidFill>
                <a:latin typeface="Fira Sans" panose="020B0503050000020004" pitchFamily="34" charset="0"/>
              </a:defRPr>
            </a:lvl1pPr>
          </a:lstStyle>
          <a:p>
            <a:r>
              <a:rPr lang="ru-RU" dirty="0"/>
              <a:t>ЗАДАЧИ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377" y="1050911"/>
            <a:ext cx="5945199" cy="5479582"/>
          </a:xfrm>
        </p:spPr>
        <p:txBody>
          <a:bodyPr/>
          <a:lstStyle>
            <a:lvl1pPr marL="0" indent="0">
              <a:buClr>
                <a:srgbClr val="396383"/>
              </a:buClr>
              <a:buSzPct val="205000"/>
              <a:buFontTx/>
              <a:buNone/>
              <a:defRPr sz="1452">
                <a:solidFill>
                  <a:srgbClr val="396383"/>
                </a:solidFill>
                <a:latin typeface="Fira Sans" panose="020B0503050000020004" pitchFamily="34" charset="0"/>
              </a:defRPr>
            </a:lvl1pPr>
            <a:lvl2pPr marL="457202" indent="0">
              <a:buClr>
                <a:srgbClr val="396383"/>
              </a:buClr>
              <a:buFontTx/>
              <a:buNone/>
              <a:defRPr/>
            </a:lvl2pPr>
            <a:lvl3pPr marL="914406" indent="0">
              <a:buClr>
                <a:srgbClr val="396383"/>
              </a:buClr>
              <a:buFontTx/>
              <a:buNone/>
              <a:defRPr/>
            </a:lvl3pPr>
            <a:lvl4pPr marL="1371608" indent="0">
              <a:buClr>
                <a:srgbClr val="396383"/>
              </a:buClr>
              <a:buFontTx/>
              <a:buNone/>
              <a:defRPr/>
            </a:lvl4pPr>
            <a:lvl5pPr marL="1828812" indent="0">
              <a:buClr>
                <a:srgbClr val="396383"/>
              </a:buClr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7655526" y="345636"/>
            <a:ext cx="2997766" cy="2801095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7655526" y="3318108"/>
            <a:ext cx="2997766" cy="1382545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/>
          </p:nvPr>
        </p:nvSpPr>
        <p:spPr>
          <a:xfrm>
            <a:off x="7655526" y="4887873"/>
            <a:ext cx="2997766" cy="146895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3859497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81">
          <p15:clr>
            <a:srgbClr val="FBAE40"/>
          </p15:clr>
        </p15:guide>
        <p15:guide id="2" pos="827">
          <p15:clr>
            <a:srgbClr val="FBAE40"/>
          </p15:clr>
        </p15:guide>
        <p15:guide id="3" pos="4229">
          <p15:clr>
            <a:srgbClr val="FBAE40"/>
          </p15:clr>
        </p15:guide>
        <p15:guide id="4" pos="588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7079-7C45-439B-9375-8900D1651E0E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C83B-3129-4963-B4C9-7945910E7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73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7079-7C45-439B-9375-8900D1651E0E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C83B-3129-4963-B4C9-7945910E7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19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7079-7C45-439B-9375-8900D1651E0E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C83B-3129-4963-B4C9-7945910E7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367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7079-7C45-439B-9375-8900D1651E0E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C83B-3129-4963-B4C9-7945910E7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694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7079-7C45-439B-9375-8900D1651E0E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C83B-3129-4963-B4C9-7945910E7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59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7079-7C45-439B-9375-8900D1651E0E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C83B-3129-4963-B4C9-7945910E7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94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7079-7C45-439B-9375-8900D1651E0E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C83B-3129-4963-B4C9-7945910E7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60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7079-7C45-439B-9375-8900D1651E0E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2C83B-3129-4963-B4C9-7945910E7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546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7079-7C45-439B-9375-8900D1651E0E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2C83B-3129-4963-B4C9-7945910E7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34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47"/>
          <a:stretch>
            <a:fillRect/>
          </a:stretch>
        </p:blipFill>
        <p:spPr>
          <a:xfrm>
            <a:off x="0" y="0"/>
            <a:ext cx="12192000" cy="62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117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6739" y="575373"/>
            <a:ext cx="10744918" cy="2497287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друзья и полезные знакомства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навыки (в ходе теоретических и практических занятий, участия в учениях и  ликвидации чрезвычайных ситуациях)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выступать перед аудиторией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международных и федеральных мероприятиях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наравне с профессионалами, профессиональное самооправдание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помощи людям в чрезвычайных ситуациях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занятий для детей по культуре безопасного поведения, а значит - сохранение их жизни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Преимущество при трудоустройстве в МЧС России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Награждение добровольцев за помощь в организации и проведении мероприятий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6739" y="3270469"/>
            <a:ext cx="9217484" cy="162871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Дополнительный НКО-партнер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Кадровый резерв для спасательных подразделений ведомства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количества детей и подростков, пострадавших в результате нарушения правил безопасного поведения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Подготовленный к работе резерв в сил и средств в случае возникновения чрезвычайно ситуации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Красивые и интересные информационные поводы, связанные с молодежной политикой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4558" y="5242112"/>
            <a:ext cx="7608645" cy="1464055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Дополнительный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НКО-партнер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базовой для регионального отделения образовательной организацией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проекты и инициатив ВСКС на территории региона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направления  сотрудничества с ГУ МЧС России по субъекту РФ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Красивые и интересные информационные поводы, связанные с молодежной политикой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xmlns="" id="{3FBE2314-B154-466B-922D-ED9C5E21DC96}"/>
              </a:ext>
            </a:extLst>
          </p:cNvPr>
          <p:cNvGrpSpPr/>
          <p:nvPr/>
        </p:nvGrpSpPr>
        <p:grpSpPr>
          <a:xfrm rot="-5400000">
            <a:off x="1644932" y="-1556289"/>
            <a:ext cx="325213" cy="3615069"/>
            <a:chOff x="0" y="0"/>
            <a:chExt cx="4975860" cy="68115300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xmlns="" id="{98170D7A-2FF7-4CBF-B818-392F74A20CE4}"/>
                </a:ext>
              </a:extLst>
            </p:cNvPr>
            <p:cNvSpPr/>
            <p:nvPr/>
          </p:nvSpPr>
          <p:spPr>
            <a:xfrm>
              <a:off x="0" y="0"/>
              <a:ext cx="4975860" cy="68115300"/>
            </a:xfrm>
            <a:custGeom>
              <a:avLst/>
              <a:gdLst/>
              <a:ahLst/>
              <a:cxnLst/>
              <a:rect l="l" t="t" r="r" b="b"/>
              <a:pathLst>
                <a:path w="4975860" h="68115303">
                  <a:moveTo>
                    <a:pt x="4975860" y="0"/>
                  </a:moveTo>
                  <a:lnTo>
                    <a:pt x="4975860" y="67244082"/>
                  </a:lnTo>
                  <a:lnTo>
                    <a:pt x="2486660" y="68115303"/>
                  </a:lnTo>
                  <a:lnTo>
                    <a:pt x="0" y="67244082"/>
                  </a:lnTo>
                  <a:lnTo>
                    <a:pt x="1270" y="66527803"/>
                  </a:lnTo>
                  <a:lnTo>
                    <a:pt x="6350" y="1604819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275089"/>
            </a:solidFill>
          </p:spPr>
        </p:sp>
      </p:grpSp>
      <p:sp>
        <p:nvSpPr>
          <p:cNvPr id="17" name="TextBox 4">
            <a:extLst>
              <a:ext uri="{FF2B5EF4-FFF2-40B4-BE49-F238E27FC236}">
                <a16:creationId xmlns:a16="http://schemas.microsoft.com/office/drawing/2014/main" xmlns="" id="{776CDC52-9835-420D-A96E-D81D16622ABE}"/>
              </a:ext>
            </a:extLst>
          </p:cNvPr>
          <p:cNvSpPr txBox="1"/>
          <p:nvPr/>
        </p:nvSpPr>
        <p:spPr>
          <a:xfrm>
            <a:off x="157834" y="6711"/>
            <a:ext cx="2723589" cy="360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8"/>
              </a:lnSpc>
            </a:pPr>
            <a:r>
              <a:rPr lang="ru-RU" sz="16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МОТИВАЦИОННЫЙ БЛОК</a:t>
            </a:r>
            <a:endParaRPr lang="en-US" sz="1600" dirty="0">
              <a:solidFill>
                <a:srgbClr val="FFFFFF"/>
              </a:solidFill>
              <a:latin typeface="Montserrat Extra-Bold Itali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6520" y="505310"/>
            <a:ext cx="1968679" cy="389983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ДОБРОВОЛЕЦ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6520" y="3215444"/>
            <a:ext cx="3724344" cy="420991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СУБЪЕКТУ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6520" y="5044303"/>
            <a:ext cx="5929161" cy="425956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ОРГАНЫ ИСПОЛНИТЕЛЬНОЙ ВЛАСТИ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400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0344109"/>
              </p:ext>
            </p:extLst>
          </p:nvPr>
        </p:nvGraphicFramePr>
        <p:xfrm>
          <a:off x="297712" y="1031491"/>
          <a:ext cx="11546958" cy="4714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6409">
                  <a:extLst>
                    <a:ext uri="{9D8B030D-6E8A-4147-A177-3AD203B41FA5}">
                      <a16:colId xmlns:a16="http://schemas.microsoft.com/office/drawing/2014/main" xmlns="" val="1717144828"/>
                    </a:ext>
                  </a:extLst>
                </a:gridCol>
                <a:gridCol w="1137684">
                  <a:extLst>
                    <a:ext uri="{9D8B030D-6E8A-4147-A177-3AD203B41FA5}">
                      <a16:colId xmlns:a16="http://schemas.microsoft.com/office/drawing/2014/main" xmlns="" val="1097254673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xmlns="" val="2105169097"/>
                    </a:ext>
                  </a:extLst>
                </a:gridCol>
              </a:tblGrid>
              <a:tr h="3422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ВОЗМОЖНОСТИ/ОБЯЗАННОСТИ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0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ЮЛ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0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ЮЛ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50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32758"/>
                  </a:ext>
                </a:extLst>
              </a:tr>
              <a:tr h="406119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конкурсах фонда президентских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грантов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5683408"/>
                  </a:ext>
                </a:extLst>
              </a:tr>
              <a:tr h="406119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региональных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конкурсах субсидий НКО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1227490"/>
                  </a:ext>
                </a:extLst>
              </a:tr>
              <a:tr h="406119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конкурсе регион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добрых дел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9618230"/>
                  </a:ext>
                </a:extLst>
              </a:tr>
              <a:tr h="406119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конкурсе на получение субсидии МЧС России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3540951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средств от организаций в рамках программ поддержки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некоммерческого сектора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6144872"/>
                  </a:ext>
                </a:extLst>
              </a:tr>
              <a:tr h="64302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в пользование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помещения на безвозмездной основе от органов местного самоуправления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9424796"/>
                  </a:ext>
                </a:extLst>
              </a:tr>
              <a:tr h="40611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Официальная аренда/приобретение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имущества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1665998"/>
                  </a:ext>
                </a:extLst>
              </a:tr>
              <a:tr h="37562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Заработок на оказании платных образовательных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 (при наличии лицензии)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4591884"/>
                  </a:ext>
                </a:extLst>
              </a:tr>
              <a:tr h="40611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труда членов регионального отделения и привлеченных специалистов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9166454"/>
                  </a:ext>
                </a:extLst>
              </a:tr>
              <a:tr h="406119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отчетности в контролирующие органы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6905395"/>
                  </a:ext>
                </a:extLst>
              </a:tr>
            </a:tbl>
          </a:graphicData>
        </a:graphic>
      </p:graphicFrame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D400E462-E52B-4835-864A-2FF72CB01DE4}"/>
              </a:ext>
            </a:extLst>
          </p:cNvPr>
          <p:cNvGrpSpPr/>
          <p:nvPr/>
        </p:nvGrpSpPr>
        <p:grpSpPr>
          <a:xfrm rot="-5400000">
            <a:off x="3149437" y="-3060796"/>
            <a:ext cx="325213" cy="6624080"/>
            <a:chOff x="0" y="0"/>
            <a:chExt cx="4975860" cy="6811530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xmlns="" id="{5A11264F-398D-4CC0-BF6B-5226777A8C82}"/>
                </a:ext>
              </a:extLst>
            </p:cNvPr>
            <p:cNvSpPr/>
            <p:nvPr/>
          </p:nvSpPr>
          <p:spPr>
            <a:xfrm>
              <a:off x="0" y="0"/>
              <a:ext cx="4975860" cy="68115300"/>
            </a:xfrm>
            <a:custGeom>
              <a:avLst/>
              <a:gdLst/>
              <a:ahLst/>
              <a:cxnLst/>
              <a:rect l="l" t="t" r="r" b="b"/>
              <a:pathLst>
                <a:path w="4975860" h="68115303">
                  <a:moveTo>
                    <a:pt x="4975860" y="0"/>
                  </a:moveTo>
                  <a:lnTo>
                    <a:pt x="4975860" y="67244082"/>
                  </a:lnTo>
                  <a:lnTo>
                    <a:pt x="2486660" y="68115303"/>
                  </a:lnTo>
                  <a:lnTo>
                    <a:pt x="0" y="67244082"/>
                  </a:lnTo>
                  <a:lnTo>
                    <a:pt x="1270" y="66527803"/>
                  </a:lnTo>
                  <a:lnTo>
                    <a:pt x="6350" y="1604819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275089"/>
            </a:solidFill>
          </p:spPr>
        </p:sp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8C038191-9EE0-4D29-B8BE-BDA02ED2B79F}"/>
              </a:ext>
            </a:extLst>
          </p:cNvPr>
          <p:cNvSpPr txBox="1"/>
          <p:nvPr/>
        </p:nvSpPr>
        <p:spPr>
          <a:xfrm>
            <a:off x="157833" y="6711"/>
            <a:ext cx="5938167" cy="360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8"/>
              </a:lnSpc>
            </a:pPr>
            <a:r>
              <a:rPr lang="ru-RU" sz="16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РЕГИОНАЛЬНОГО ОТДЕЛЕНИЯ КАК НКО</a:t>
            </a:r>
            <a:endParaRPr lang="en-US" sz="1600" dirty="0">
              <a:solidFill>
                <a:srgbClr val="FFFFFF"/>
              </a:solidFill>
              <a:latin typeface="Montserrat Extra-Bold Itali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586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4209" y="2290626"/>
            <a:ext cx="7931280" cy="135818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6000" b="1" dirty="0"/>
              <a:t>Спасибо за внимание!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618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4400" y="2258089"/>
            <a:ext cx="2009553" cy="339270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927782" y="1386600"/>
            <a:ext cx="2175437" cy="477597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ЗАМЕСТИТЕЛЬ РУКОВОДИТЕЛЯ</a:t>
            </a:r>
          </a:p>
        </p:txBody>
      </p:sp>
      <p:sp>
        <p:nvSpPr>
          <p:cNvPr id="23" name="Скругленный прямоугольник 32">
            <a:extLst>
              <a:ext uri="{FF2B5EF4-FFF2-40B4-BE49-F238E27FC236}">
                <a16:creationId xmlns:a16="http://schemas.microsoft.com/office/drawing/2014/main" xmlns="" id="{2F57108A-B358-4FAE-86B2-FC9BA92FDA54}"/>
              </a:ext>
            </a:extLst>
          </p:cNvPr>
          <p:cNvSpPr/>
          <p:nvPr/>
        </p:nvSpPr>
        <p:spPr>
          <a:xfrm>
            <a:off x="2927782" y="2973023"/>
            <a:ext cx="2264029" cy="477598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</a:t>
            </a:r>
          </a:p>
        </p:txBody>
      </p:sp>
      <p:sp>
        <p:nvSpPr>
          <p:cNvPr id="24" name="Скругленный прямоугольник 32">
            <a:extLst>
              <a:ext uri="{FF2B5EF4-FFF2-40B4-BE49-F238E27FC236}">
                <a16:creationId xmlns:a16="http://schemas.microsoft.com/office/drawing/2014/main" xmlns="" id="{9E1BFB11-188A-442C-AF84-46E8DD98BBEE}"/>
              </a:ext>
            </a:extLst>
          </p:cNvPr>
          <p:cNvSpPr/>
          <p:nvPr/>
        </p:nvSpPr>
        <p:spPr>
          <a:xfrm>
            <a:off x="5343523" y="1006873"/>
            <a:ext cx="5524939" cy="325212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</a:t>
            </a:r>
          </a:p>
        </p:txBody>
      </p:sp>
      <p:sp>
        <p:nvSpPr>
          <p:cNvPr id="25" name="Скругленный прямоугольник 32">
            <a:extLst>
              <a:ext uri="{FF2B5EF4-FFF2-40B4-BE49-F238E27FC236}">
                <a16:creationId xmlns:a16="http://schemas.microsoft.com/office/drawing/2014/main" xmlns="" id="{888A34FD-51E6-4233-9E6C-090A1C91C7E1}"/>
              </a:ext>
            </a:extLst>
          </p:cNvPr>
          <p:cNvSpPr/>
          <p:nvPr/>
        </p:nvSpPr>
        <p:spPr>
          <a:xfrm>
            <a:off x="5343523" y="1435139"/>
            <a:ext cx="5524939" cy="295311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ПРЕСС-СЛУЖБА</a:t>
            </a:r>
          </a:p>
        </p:txBody>
      </p:sp>
      <p:sp>
        <p:nvSpPr>
          <p:cNvPr id="26" name="Скругленный прямоугольник 32">
            <a:extLst>
              <a:ext uri="{FF2B5EF4-FFF2-40B4-BE49-F238E27FC236}">
                <a16:creationId xmlns:a16="http://schemas.microsoft.com/office/drawing/2014/main" xmlns="" id="{9B7409DC-B91D-42E6-A18A-B53E6BFC7400}"/>
              </a:ext>
            </a:extLst>
          </p:cNvPr>
          <p:cNvSpPr/>
          <p:nvPr/>
        </p:nvSpPr>
        <p:spPr>
          <a:xfrm>
            <a:off x="5346523" y="1844441"/>
            <a:ext cx="5524938" cy="295311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ПРОЕКТНО-ГРАНТОВАЯ ДЕЯТЕЛЬНОСТЬ </a:t>
            </a:r>
          </a:p>
        </p:txBody>
      </p:sp>
      <p:sp>
        <p:nvSpPr>
          <p:cNvPr id="27" name="Скругленный прямоугольник 32">
            <a:extLst>
              <a:ext uri="{FF2B5EF4-FFF2-40B4-BE49-F238E27FC236}">
                <a16:creationId xmlns:a16="http://schemas.microsoft.com/office/drawing/2014/main" xmlns="" id="{D542E313-72C9-4F7C-95DF-35E4F165CA84}"/>
              </a:ext>
            </a:extLst>
          </p:cNvPr>
          <p:cNvSpPr/>
          <p:nvPr/>
        </p:nvSpPr>
        <p:spPr>
          <a:xfrm>
            <a:off x="5327243" y="2633164"/>
            <a:ext cx="5544217" cy="295311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ОРГАНИЗАЦИОННО-МЕТОДИЧЕСКАЯ РАБОТА</a:t>
            </a:r>
          </a:p>
        </p:txBody>
      </p:sp>
      <p:sp>
        <p:nvSpPr>
          <p:cNvPr id="42" name="Скругленный прямоугольник 32">
            <a:extLst>
              <a:ext uri="{FF2B5EF4-FFF2-40B4-BE49-F238E27FC236}">
                <a16:creationId xmlns:a16="http://schemas.microsoft.com/office/drawing/2014/main" xmlns="" id="{CC06608E-1CE9-4C88-B228-AD27B91D958C}"/>
              </a:ext>
            </a:extLst>
          </p:cNvPr>
          <p:cNvSpPr/>
          <p:nvPr/>
        </p:nvSpPr>
        <p:spPr>
          <a:xfrm>
            <a:off x="5343523" y="3058241"/>
            <a:ext cx="5544217" cy="325212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и ДОКУМЕНТООБОРОТ</a:t>
            </a:r>
          </a:p>
        </p:txBody>
      </p:sp>
      <p:sp>
        <p:nvSpPr>
          <p:cNvPr id="43" name="Скругленный прямоугольник 32">
            <a:extLst>
              <a:ext uri="{FF2B5EF4-FFF2-40B4-BE49-F238E27FC236}">
                <a16:creationId xmlns:a16="http://schemas.microsoft.com/office/drawing/2014/main" xmlns="" id="{0C433274-5917-4D57-A58E-D893A75C9F4F}"/>
              </a:ext>
            </a:extLst>
          </p:cNvPr>
          <p:cNvSpPr/>
          <p:nvPr/>
        </p:nvSpPr>
        <p:spPr>
          <a:xfrm>
            <a:off x="5327242" y="3514875"/>
            <a:ext cx="5560498" cy="454833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ОБЛАСТИ ЗАЩИТЫ НАСЕЛЕНИЯ 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ТЕРРИТОРИЙ ОТ ЧС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7AAFADF8-A850-4BE7-8D64-C230C149D2FB}"/>
              </a:ext>
            </a:extLst>
          </p:cNvPr>
          <p:cNvCxnSpPr>
            <a:cxnSpLocks/>
          </p:cNvCxnSpPr>
          <p:nvPr/>
        </p:nvCxnSpPr>
        <p:spPr>
          <a:xfrm flipV="1">
            <a:off x="2249087" y="1864197"/>
            <a:ext cx="547276" cy="393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0223BE36-0032-472D-84AB-4724627008DF}"/>
              </a:ext>
            </a:extLst>
          </p:cNvPr>
          <p:cNvCxnSpPr>
            <a:cxnSpLocks/>
          </p:cNvCxnSpPr>
          <p:nvPr/>
        </p:nvCxnSpPr>
        <p:spPr>
          <a:xfrm>
            <a:off x="2242733" y="2634708"/>
            <a:ext cx="533337" cy="338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F54C099-5579-4B2E-BB63-03AB08D54CF7}"/>
              </a:ext>
            </a:extLst>
          </p:cNvPr>
          <p:cNvSpPr txBox="1"/>
          <p:nvPr/>
        </p:nvSpPr>
        <p:spPr>
          <a:xfrm>
            <a:off x="174400" y="4382908"/>
            <a:ext cx="11882921" cy="2308324"/>
          </a:xfrm>
          <a:prstGeom prst="rect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180975" algn="just">
              <a:buFont typeface="Wingdings" panose="05000000000000000000" pitchFamily="2" charset="2"/>
              <a:buChar char="ü"/>
              <a:tabLst>
                <a:tab pos="26511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любых из перечисленных направлений может быть возложена как на одного из заместителей, так и лично исполняться руководителем.</a:t>
            </a:r>
          </a:p>
          <a:p>
            <a:pPr indent="180975" algn="just">
              <a:buFont typeface="Wingdings" panose="05000000000000000000" pitchFamily="2" charset="2"/>
              <a:buChar char="ü"/>
              <a:tabLst>
                <a:tab pos="265113" algn="l"/>
              </a:tabLs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 algn="just">
              <a:buFont typeface="Wingdings" panose="05000000000000000000" pitchFamily="2" charset="2"/>
              <a:buChar char="ü"/>
              <a:tabLst>
                <a:tab pos="26511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Приоритетными направлениями являются: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обеспечение, кадровое обеспечение, организационно-методическая работа и деятельность пресс-службы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180975" algn="just">
              <a:buFont typeface="Wingdings" panose="05000000000000000000" pitchFamily="2" charset="2"/>
              <a:buChar char="ü"/>
              <a:tabLst>
                <a:tab pos="265113" algn="l"/>
              </a:tabLst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 algn="just">
              <a:buFont typeface="Wingdings" panose="05000000000000000000" pitchFamily="2" charset="2"/>
              <a:buChar char="ü"/>
              <a:tabLst>
                <a:tab pos="265113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Проектно-грантовая деятельность и деятельность в области защиты населения и территории от ЧС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реализуются как следствие активного развития приоритетных направлений.</a:t>
            </a:r>
          </a:p>
        </p:txBody>
      </p:sp>
      <p:grpSp>
        <p:nvGrpSpPr>
          <p:cNvPr id="38" name="Group 2">
            <a:extLst>
              <a:ext uri="{FF2B5EF4-FFF2-40B4-BE49-F238E27FC236}">
                <a16:creationId xmlns:a16="http://schemas.microsoft.com/office/drawing/2014/main" xmlns="" id="{644D43D6-8BF5-4E2D-BBAB-BC9AE3755454}"/>
              </a:ext>
            </a:extLst>
          </p:cNvPr>
          <p:cNvGrpSpPr/>
          <p:nvPr/>
        </p:nvGrpSpPr>
        <p:grpSpPr>
          <a:xfrm rot="-5400000">
            <a:off x="2885396" y="-2796749"/>
            <a:ext cx="325213" cy="6095998"/>
            <a:chOff x="0" y="0"/>
            <a:chExt cx="4975860" cy="68115300"/>
          </a:xfrm>
        </p:grpSpPr>
        <p:sp>
          <p:nvSpPr>
            <p:cNvPr id="40" name="Freeform 3">
              <a:extLst>
                <a:ext uri="{FF2B5EF4-FFF2-40B4-BE49-F238E27FC236}">
                  <a16:creationId xmlns:a16="http://schemas.microsoft.com/office/drawing/2014/main" xmlns="" id="{070E83A7-8944-42CD-A44E-A661E8CE17D1}"/>
                </a:ext>
              </a:extLst>
            </p:cNvPr>
            <p:cNvSpPr/>
            <p:nvPr/>
          </p:nvSpPr>
          <p:spPr>
            <a:xfrm>
              <a:off x="0" y="0"/>
              <a:ext cx="4975860" cy="68115303"/>
            </a:xfrm>
            <a:custGeom>
              <a:avLst/>
              <a:gdLst/>
              <a:ahLst/>
              <a:cxnLst/>
              <a:rect l="l" t="t" r="r" b="b"/>
              <a:pathLst>
                <a:path w="4975860" h="68115303">
                  <a:moveTo>
                    <a:pt x="4975860" y="0"/>
                  </a:moveTo>
                  <a:lnTo>
                    <a:pt x="4975860" y="67244082"/>
                  </a:lnTo>
                  <a:lnTo>
                    <a:pt x="2486660" y="68115303"/>
                  </a:lnTo>
                  <a:lnTo>
                    <a:pt x="0" y="67244082"/>
                  </a:lnTo>
                  <a:lnTo>
                    <a:pt x="1270" y="66527803"/>
                  </a:lnTo>
                  <a:lnTo>
                    <a:pt x="6350" y="1604819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275089"/>
            </a:solidFill>
          </p:spPr>
        </p:sp>
      </p:grpSp>
      <p:sp>
        <p:nvSpPr>
          <p:cNvPr id="41" name="TextBox 4">
            <a:extLst>
              <a:ext uri="{FF2B5EF4-FFF2-40B4-BE49-F238E27FC236}">
                <a16:creationId xmlns:a16="http://schemas.microsoft.com/office/drawing/2014/main" xmlns="" id="{B6B8636C-1371-45B8-893F-934003157CD0}"/>
              </a:ext>
            </a:extLst>
          </p:cNvPr>
          <p:cNvSpPr txBox="1"/>
          <p:nvPr/>
        </p:nvSpPr>
        <p:spPr>
          <a:xfrm>
            <a:off x="157834" y="6711"/>
            <a:ext cx="5539895" cy="360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8"/>
              </a:lnSpc>
            </a:pPr>
            <a:r>
              <a:rPr lang="en-US" sz="16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ТИПОВАЯ СТРУКТУРА </a:t>
            </a:r>
            <a:r>
              <a:rPr lang="ru-RU" sz="16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ОТДЕЛЕНИЯ </a:t>
            </a:r>
            <a:endParaRPr lang="en-US" sz="1600" dirty="0">
              <a:solidFill>
                <a:srgbClr val="FFFFFF"/>
              </a:solidFill>
              <a:latin typeface="Montserrat Extra-Bold Itali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76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4048" y="3367217"/>
            <a:ext cx="2009553" cy="339270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104747" y="1615032"/>
            <a:ext cx="2264030" cy="477597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ЗАМЕСТИТЕЛЬ РУКОВОДИТЕЛЯ</a:t>
            </a:r>
          </a:p>
        </p:txBody>
      </p:sp>
      <p:sp>
        <p:nvSpPr>
          <p:cNvPr id="23" name="Скругленный прямоугольник 32">
            <a:extLst>
              <a:ext uri="{FF2B5EF4-FFF2-40B4-BE49-F238E27FC236}">
                <a16:creationId xmlns:a16="http://schemas.microsoft.com/office/drawing/2014/main" xmlns="" id="{2F57108A-B358-4FAE-86B2-FC9BA92FDA54}"/>
              </a:ext>
            </a:extLst>
          </p:cNvPr>
          <p:cNvSpPr/>
          <p:nvPr/>
        </p:nvSpPr>
        <p:spPr>
          <a:xfrm>
            <a:off x="1104748" y="4903331"/>
            <a:ext cx="2264029" cy="477598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</a:t>
            </a:r>
          </a:p>
        </p:txBody>
      </p:sp>
      <p:sp>
        <p:nvSpPr>
          <p:cNvPr id="24" name="Скругленный прямоугольник 32">
            <a:extLst>
              <a:ext uri="{FF2B5EF4-FFF2-40B4-BE49-F238E27FC236}">
                <a16:creationId xmlns:a16="http://schemas.microsoft.com/office/drawing/2014/main" xmlns="" id="{9E1BFB11-188A-442C-AF84-46E8DD98BBEE}"/>
              </a:ext>
            </a:extLst>
          </p:cNvPr>
          <p:cNvSpPr/>
          <p:nvPr/>
        </p:nvSpPr>
        <p:spPr>
          <a:xfrm>
            <a:off x="3872685" y="762957"/>
            <a:ext cx="8162709" cy="697396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накопление, хранение, учет, использование и восполнение материально-технических средств, оборудования, инвентаря и другого имущества </a:t>
            </a:r>
          </a:p>
        </p:txBody>
      </p:sp>
      <p:sp>
        <p:nvSpPr>
          <p:cNvPr id="25" name="Скругленный прямоугольник 32">
            <a:extLst>
              <a:ext uri="{FF2B5EF4-FFF2-40B4-BE49-F238E27FC236}">
                <a16:creationId xmlns:a16="http://schemas.microsoft.com/office/drawing/2014/main" xmlns="" id="{888A34FD-51E6-4233-9E6C-090A1C91C7E1}"/>
              </a:ext>
            </a:extLst>
          </p:cNvPr>
          <p:cNvSpPr/>
          <p:nvPr/>
        </p:nvSpPr>
        <p:spPr>
          <a:xfrm>
            <a:off x="3872685" y="1573854"/>
            <a:ext cx="8162709" cy="607934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ПРЕСС-СЛУЖБА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общественного мнения по ключевым вопросам деятельности организации, информирование о мероприятиях, пропаганда добровольчества в ЧС  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32">
            <a:extLst>
              <a:ext uri="{FF2B5EF4-FFF2-40B4-BE49-F238E27FC236}">
                <a16:creationId xmlns:a16="http://schemas.microsoft.com/office/drawing/2014/main" xmlns="" id="{9B7409DC-B91D-42E6-A18A-B53E6BFC7400}"/>
              </a:ext>
            </a:extLst>
          </p:cNvPr>
          <p:cNvSpPr/>
          <p:nvPr/>
        </p:nvSpPr>
        <p:spPr>
          <a:xfrm>
            <a:off x="3872686" y="2300855"/>
            <a:ext cx="8162708" cy="697397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ПРОЕКТНО-ГРАНТОВАЯ ДЕЯТЕЛЬНОСТЬ 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ряда грантовых проектов требует открытия счета регионального отделения для поступления финансирования, а следовательно государственной регистрации (приобретения прав юридического лица) </a:t>
            </a:r>
          </a:p>
        </p:txBody>
      </p:sp>
      <p:sp>
        <p:nvSpPr>
          <p:cNvPr id="27" name="Скругленный прямоугольник 32">
            <a:extLst>
              <a:ext uri="{FF2B5EF4-FFF2-40B4-BE49-F238E27FC236}">
                <a16:creationId xmlns:a16="http://schemas.microsoft.com/office/drawing/2014/main" xmlns="" id="{D542E313-72C9-4F7C-95DF-35E4F165CA84}"/>
              </a:ext>
            </a:extLst>
          </p:cNvPr>
          <p:cNvSpPr/>
          <p:nvPr/>
        </p:nvSpPr>
        <p:spPr>
          <a:xfrm>
            <a:off x="3872685" y="3450033"/>
            <a:ext cx="8195267" cy="1196361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ОРГАНИЗАЦИОННО-МЕТОДИЧЕСКАЯ РАБОТА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непрерывное обучение добровольцев по всем тематическим блокам, входящим в первоначальную  подготовку спасателей, проведение учебно-тренировочных сборов добровольцев,  повышение уровня их профессионального мастерства; 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 проведение различных мероприятий по культуре безопасного поведения и мастер-классов для детей и молодежи</a:t>
            </a:r>
          </a:p>
        </p:txBody>
      </p:sp>
      <p:sp>
        <p:nvSpPr>
          <p:cNvPr id="42" name="Скругленный прямоугольник 32">
            <a:extLst>
              <a:ext uri="{FF2B5EF4-FFF2-40B4-BE49-F238E27FC236}">
                <a16:creationId xmlns:a16="http://schemas.microsoft.com/office/drawing/2014/main" xmlns="" id="{CC06608E-1CE9-4C88-B228-AD27B91D958C}"/>
              </a:ext>
            </a:extLst>
          </p:cNvPr>
          <p:cNvSpPr/>
          <p:nvPr/>
        </p:nvSpPr>
        <p:spPr>
          <a:xfrm>
            <a:off x="3863047" y="4726778"/>
            <a:ext cx="8214542" cy="830705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и ДОКУМЕНТООБОРОТ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агитационная деятельность, проведение набора добровольцев, формирование личных дел добровольцев, оформление документов для передачи в территориальную аттестационную комиссию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квартальных отчетов и направление их в Центральное управление ВСКС   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32">
            <a:extLst>
              <a:ext uri="{FF2B5EF4-FFF2-40B4-BE49-F238E27FC236}">
                <a16:creationId xmlns:a16="http://schemas.microsoft.com/office/drawing/2014/main" xmlns="" id="{0C433274-5917-4D57-A58E-D893A75C9F4F}"/>
              </a:ext>
            </a:extLst>
          </p:cNvPr>
          <p:cNvSpPr/>
          <p:nvPr/>
        </p:nvSpPr>
        <p:spPr>
          <a:xfrm>
            <a:off x="3872686" y="5675931"/>
            <a:ext cx="8195266" cy="999902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ОБЛАСТИ ЗАЩИТЫ НАСЕЛЕНИЯ И ТЕРРИТОРИЙ ОТ ЧС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совместно с МЧС России в тактико-специальных учениях по ликвидации последствий ЧС техногенного и природного характера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ликвидации последствий чрезвычайных ситуаций и стихийных бедствий </a:t>
            </a:r>
          </a:p>
          <a:p>
            <a:pPr marL="171450" indent="-171450" algn="just"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заступление на дежурства в аварийно-спасательные отряды в составе смен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111375C-BE81-4473-9F68-40A6EFC0AFAF}"/>
              </a:ext>
            </a:extLst>
          </p:cNvPr>
          <p:cNvCxnSpPr>
            <a:cxnSpLocks/>
          </p:cNvCxnSpPr>
          <p:nvPr/>
        </p:nvCxnSpPr>
        <p:spPr>
          <a:xfrm flipV="1">
            <a:off x="3439475" y="1345682"/>
            <a:ext cx="310896" cy="251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38B3413B-E539-4C56-BE46-71E17E7F6907}"/>
              </a:ext>
            </a:extLst>
          </p:cNvPr>
          <p:cNvCxnSpPr>
            <a:cxnSpLocks/>
          </p:cNvCxnSpPr>
          <p:nvPr/>
        </p:nvCxnSpPr>
        <p:spPr>
          <a:xfrm flipV="1">
            <a:off x="3472978" y="1859342"/>
            <a:ext cx="256033" cy="9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95158916-9B89-4F72-863B-AA77B33298E4}"/>
              </a:ext>
            </a:extLst>
          </p:cNvPr>
          <p:cNvCxnSpPr>
            <a:cxnSpLocks/>
          </p:cNvCxnSpPr>
          <p:nvPr/>
        </p:nvCxnSpPr>
        <p:spPr>
          <a:xfrm>
            <a:off x="3413114" y="2125226"/>
            <a:ext cx="313938" cy="263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EE7F7621-CBC9-4B7A-AC92-EFBDE81F08C6}"/>
              </a:ext>
            </a:extLst>
          </p:cNvPr>
          <p:cNvCxnSpPr>
            <a:cxnSpLocks/>
          </p:cNvCxnSpPr>
          <p:nvPr/>
        </p:nvCxnSpPr>
        <p:spPr>
          <a:xfrm flipV="1">
            <a:off x="3426579" y="4508205"/>
            <a:ext cx="326714" cy="329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A35B8831-5562-4457-9B35-D1E765B20188}"/>
              </a:ext>
            </a:extLst>
          </p:cNvPr>
          <p:cNvCxnSpPr>
            <a:cxnSpLocks/>
          </p:cNvCxnSpPr>
          <p:nvPr/>
        </p:nvCxnSpPr>
        <p:spPr>
          <a:xfrm flipV="1">
            <a:off x="3457595" y="5142130"/>
            <a:ext cx="30699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7E015A9D-BF0C-467F-989C-4F6388F21C79}"/>
              </a:ext>
            </a:extLst>
          </p:cNvPr>
          <p:cNvCxnSpPr>
            <a:cxnSpLocks/>
          </p:cNvCxnSpPr>
          <p:nvPr/>
        </p:nvCxnSpPr>
        <p:spPr>
          <a:xfrm>
            <a:off x="3403678" y="5446445"/>
            <a:ext cx="360914" cy="400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7AAFADF8-A850-4BE7-8D64-C230C149D2FB}"/>
              </a:ext>
            </a:extLst>
          </p:cNvPr>
          <p:cNvCxnSpPr>
            <a:cxnSpLocks/>
          </p:cNvCxnSpPr>
          <p:nvPr/>
        </p:nvCxnSpPr>
        <p:spPr>
          <a:xfrm flipV="1">
            <a:off x="2024463" y="2151936"/>
            <a:ext cx="0" cy="1161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0223BE36-0032-472D-84AB-4724627008DF}"/>
              </a:ext>
            </a:extLst>
          </p:cNvPr>
          <p:cNvCxnSpPr>
            <a:cxnSpLocks/>
          </p:cNvCxnSpPr>
          <p:nvPr/>
        </p:nvCxnSpPr>
        <p:spPr>
          <a:xfrm>
            <a:off x="2010654" y="3795825"/>
            <a:ext cx="27619" cy="1041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2">
            <a:extLst>
              <a:ext uri="{FF2B5EF4-FFF2-40B4-BE49-F238E27FC236}">
                <a16:creationId xmlns:a16="http://schemas.microsoft.com/office/drawing/2014/main" xmlns="" id="{C9644CEB-9C52-458B-8FDB-930B335515E4}"/>
              </a:ext>
            </a:extLst>
          </p:cNvPr>
          <p:cNvGrpSpPr/>
          <p:nvPr/>
        </p:nvGrpSpPr>
        <p:grpSpPr>
          <a:xfrm rot="-5400000">
            <a:off x="2885396" y="-2796749"/>
            <a:ext cx="325213" cy="6095998"/>
            <a:chOff x="0" y="0"/>
            <a:chExt cx="4975860" cy="68115300"/>
          </a:xfrm>
        </p:grpSpPr>
        <p:sp>
          <p:nvSpPr>
            <p:cNvPr id="41" name="Freeform 3">
              <a:extLst>
                <a:ext uri="{FF2B5EF4-FFF2-40B4-BE49-F238E27FC236}">
                  <a16:creationId xmlns:a16="http://schemas.microsoft.com/office/drawing/2014/main" xmlns="" id="{48A0EC72-971F-42AE-A2C6-6BD9A8CB3DC2}"/>
                </a:ext>
              </a:extLst>
            </p:cNvPr>
            <p:cNvSpPr/>
            <p:nvPr/>
          </p:nvSpPr>
          <p:spPr>
            <a:xfrm>
              <a:off x="0" y="0"/>
              <a:ext cx="4975860" cy="68115303"/>
            </a:xfrm>
            <a:custGeom>
              <a:avLst/>
              <a:gdLst/>
              <a:ahLst/>
              <a:cxnLst/>
              <a:rect l="l" t="t" r="r" b="b"/>
              <a:pathLst>
                <a:path w="4975860" h="68115303">
                  <a:moveTo>
                    <a:pt x="4975860" y="0"/>
                  </a:moveTo>
                  <a:lnTo>
                    <a:pt x="4975860" y="67244082"/>
                  </a:lnTo>
                  <a:lnTo>
                    <a:pt x="2486660" y="68115303"/>
                  </a:lnTo>
                  <a:lnTo>
                    <a:pt x="0" y="67244082"/>
                  </a:lnTo>
                  <a:lnTo>
                    <a:pt x="1270" y="66527803"/>
                  </a:lnTo>
                  <a:lnTo>
                    <a:pt x="6350" y="1604819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275089"/>
            </a:solidFill>
          </p:spPr>
        </p:sp>
      </p:grpSp>
      <p:sp>
        <p:nvSpPr>
          <p:cNvPr id="44" name="TextBox 4">
            <a:extLst>
              <a:ext uri="{FF2B5EF4-FFF2-40B4-BE49-F238E27FC236}">
                <a16:creationId xmlns:a16="http://schemas.microsoft.com/office/drawing/2014/main" xmlns="" id="{937185A3-AB4A-4FAC-871B-E87630869076}"/>
              </a:ext>
            </a:extLst>
          </p:cNvPr>
          <p:cNvSpPr txBox="1"/>
          <p:nvPr/>
        </p:nvSpPr>
        <p:spPr>
          <a:xfrm>
            <a:off x="157834" y="6711"/>
            <a:ext cx="5539895" cy="360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8"/>
              </a:lnSpc>
            </a:pPr>
            <a:r>
              <a:rPr lang="en-US" sz="16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ТИПОВАЯ СТРУКТУРА </a:t>
            </a:r>
            <a:r>
              <a:rPr lang="ru-RU" sz="16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ОТДЕЛЕНИЯ </a:t>
            </a:r>
            <a:endParaRPr lang="en-US" sz="1600" dirty="0">
              <a:solidFill>
                <a:srgbClr val="FFFFFF"/>
              </a:solidFill>
              <a:latin typeface="Montserrat Extra-Bold Itali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31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27048" y="642668"/>
            <a:ext cx="3818743" cy="384192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 ВСКС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27048" y="1142553"/>
            <a:ext cx="3818743" cy="325370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субъекту РФ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6021" y="1450903"/>
            <a:ext cx="1737329" cy="83341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12788">
              <a:tabLst>
                <a:tab pos="1254125" algn="l"/>
              </a:tabLst>
            </a:pPr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 ВСКС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C0F1341-C04D-462C-B6C6-A71089F9691B}"/>
              </a:ext>
            </a:extLst>
          </p:cNvPr>
          <p:cNvSpPr txBox="1"/>
          <p:nvPr/>
        </p:nvSpPr>
        <p:spPr>
          <a:xfrm>
            <a:off x="3421697" y="1097050"/>
            <a:ext cx="221912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34" name="Group 2">
            <a:extLst>
              <a:ext uri="{FF2B5EF4-FFF2-40B4-BE49-F238E27FC236}">
                <a16:creationId xmlns:a16="http://schemas.microsoft.com/office/drawing/2014/main" xmlns="" id="{E0374E6B-2E92-42FE-A69E-1EDE40EBF398}"/>
              </a:ext>
            </a:extLst>
          </p:cNvPr>
          <p:cNvGrpSpPr/>
          <p:nvPr/>
        </p:nvGrpSpPr>
        <p:grpSpPr>
          <a:xfrm rot="-5400000">
            <a:off x="1905428" y="-1816783"/>
            <a:ext cx="325213" cy="4136061"/>
            <a:chOff x="0" y="0"/>
            <a:chExt cx="4975860" cy="68115300"/>
          </a:xfrm>
        </p:grpSpPr>
        <p:sp>
          <p:nvSpPr>
            <p:cNvPr id="35" name="Freeform 3">
              <a:extLst>
                <a:ext uri="{FF2B5EF4-FFF2-40B4-BE49-F238E27FC236}">
                  <a16:creationId xmlns:a16="http://schemas.microsoft.com/office/drawing/2014/main" xmlns="" id="{0D17BF5D-5233-4AAE-A5FB-53989D8CA651}"/>
                </a:ext>
              </a:extLst>
            </p:cNvPr>
            <p:cNvSpPr/>
            <p:nvPr/>
          </p:nvSpPr>
          <p:spPr>
            <a:xfrm>
              <a:off x="0" y="0"/>
              <a:ext cx="4975860" cy="68115303"/>
            </a:xfrm>
            <a:custGeom>
              <a:avLst/>
              <a:gdLst/>
              <a:ahLst/>
              <a:cxnLst/>
              <a:rect l="l" t="t" r="r" b="b"/>
              <a:pathLst>
                <a:path w="4975860" h="68115303">
                  <a:moveTo>
                    <a:pt x="4975860" y="0"/>
                  </a:moveTo>
                  <a:lnTo>
                    <a:pt x="4975860" y="67244082"/>
                  </a:lnTo>
                  <a:lnTo>
                    <a:pt x="2486660" y="68115303"/>
                  </a:lnTo>
                  <a:lnTo>
                    <a:pt x="0" y="67244082"/>
                  </a:lnTo>
                  <a:lnTo>
                    <a:pt x="1270" y="66527803"/>
                  </a:lnTo>
                  <a:lnTo>
                    <a:pt x="6350" y="1604819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275089"/>
            </a:solidFill>
          </p:spPr>
        </p:sp>
      </p:grpSp>
      <p:sp>
        <p:nvSpPr>
          <p:cNvPr id="36" name="TextBox 4">
            <a:extLst>
              <a:ext uri="{FF2B5EF4-FFF2-40B4-BE49-F238E27FC236}">
                <a16:creationId xmlns:a16="http://schemas.microsoft.com/office/drawing/2014/main" xmlns="" id="{FAD43602-B79D-449B-9BFD-0F6D3FAC21CD}"/>
              </a:ext>
            </a:extLst>
          </p:cNvPr>
          <p:cNvSpPr txBox="1"/>
          <p:nvPr/>
        </p:nvSpPr>
        <p:spPr>
          <a:xfrm>
            <a:off x="157834" y="6711"/>
            <a:ext cx="3818743" cy="360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8"/>
              </a:lnSpc>
            </a:pPr>
            <a:r>
              <a:rPr lang="ru-RU" sz="16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ПАРТНЕРАМИ</a:t>
            </a:r>
            <a:endParaRPr lang="en-US" sz="1600" dirty="0">
              <a:solidFill>
                <a:srgbClr val="FFFFFF"/>
              </a:solidFill>
              <a:latin typeface="Montserrat Extra-Bold Itali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BD789B6-DB89-4E01-BE75-BEBBFD5DC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469" y="1520674"/>
            <a:ext cx="657355" cy="693875"/>
          </a:xfrm>
          <a:prstGeom prst="rect">
            <a:avLst/>
          </a:prstGeom>
        </p:spPr>
      </p:pic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40A10EB6-37A7-4B6A-84D1-4C8EE9098AF3}"/>
              </a:ext>
            </a:extLst>
          </p:cNvPr>
          <p:cNvSpPr/>
          <p:nvPr/>
        </p:nvSpPr>
        <p:spPr>
          <a:xfrm>
            <a:off x="7241904" y="1142553"/>
            <a:ext cx="4806256" cy="325370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делам молодежи субъекта РФ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DB1A8F3-B377-4964-A278-C5C566CFAB50}"/>
              </a:ext>
            </a:extLst>
          </p:cNvPr>
          <p:cNvSpPr txBox="1"/>
          <p:nvPr/>
        </p:nvSpPr>
        <p:spPr>
          <a:xfrm>
            <a:off x="7307112" y="1096138"/>
            <a:ext cx="231842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xmlns="" id="{D82EA5E2-C9F6-44A3-93CA-B91DFD18B4A1}"/>
              </a:ext>
            </a:extLst>
          </p:cNvPr>
          <p:cNvSpPr/>
          <p:nvPr/>
        </p:nvSpPr>
        <p:spPr>
          <a:xfrm>
            <a:off x="3327048" y="1586492"/>
            <a:ext cx="8721112" cy="568330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высшего и среднего профессионального образования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(медицинского, педагогического, пожарно-спасательного профиля)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4193EBE-C5B5-40D1-B6D5-B618BABA27A6}"/>
              </a:ext>
            </a:extLst>
          </p:cNvPr>
          <p:cNvSpPr txBox="1"/>
          <p:nvPr/>
        </p:nvSpPr>
        <p:spPr>
          <a:xfrm>
            <a:off x="3411767" y="1569980"/>
            <a:ext cx="215842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:a16="http://schemas.microsoft.com/office/drawing/2014/main" xmlns="" id="{90B9832B-29F6-4769-9F71-4F1BDF665367}"/>
              </a:ext>
            </a:extLst>
          </p:cNvPr>
          <p:cNvSpPr/>
          <p:nvPr/>
        </p:nvSpPr>
        <p:spPr>
          <a:xfrm>
            <a:off x="3327047" y="2256879"/>
            <a:ext cx="8721113" cy="894593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algn="just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Ресурсные центры по поддержке добровольчества в сфере культуры безопасности и ЧС, туристские клубы, поисково-спасательные отряды, общественные организации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(РОССОЮЗСПАС, Красный крест, Волонтеры Победы, Волонтеры-медики и т.д.)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39C4E62-A8FC-4F0B-B183-4FA709A7C339}"/>
              </a:ext>
            </a:extLst>
          </p:cNvPr>
          <p:cNvSpPr txBox="1"/>
          <p:nvPr/>
        </p:nvSpPr>
        <p:spPr>
          <a:xfrm>
            <a:off x="3411568" y="2260897"/>
            <a:ext cx="216041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4" name="Скругленный прямоугольник 9">
            <a:extLst>
              <a:ext uri="{FF2B5EF4-FFF2-40B4-BE49-F238E27FC236}">
                <a16:creationId xmlns:a16="http://schemas.microsoft.com/office/drawing/2014/main" xmlns="" id="{DDA29ECC-795C-4ED9-8DE5-01B86EA09ACF}"/>
              </a:ext>
            </a:extLst>
          </p:cNvPr>
          <p:cNvSpPr/>
          <p:nvPr/>
        </p:nvSpPr>
        <p:spPr>
          <a:xfrm>
            <a:off x="3327047" y="3267889"/>
            <a:ext cx="3713179" cy="351194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школы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97211CA-71F1-4DE3-9FC8-38665CE3A08E}"/>
              </a:ext>
            </a:extLst>
          </p:cNvPr>
          <p:cNvSpPr txBox="1"/>
          <p:nvPr/>
        </p:nvSpPr>
        <p:spPr>
          <a:xfrm>
            <a:off x="3392749" y="3237828"/>
            <a:ext cx="231842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:a16="http://schemas.microsoft.com/office/drawing/2014/main" xmlns="" id="{D6E88AE0-9AEA-4F66-A63F-B6A9CE62E4E1}"/>
              </a:ext>
            </a:extLst>
          </p:cNvPr>
          <p:cNvSpPr/>
          <p:nvPr/>
        </p:nvSpPr>
        <p:spPr>
          <a:xfrm>
            <a:off x="7136339" y="3275706"/>
            <a:ext cx="1756786" cy="351194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/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CFC3AB5-486F-41BC-8BD2-AD905FD345BB}"/>
              </a:ext>
            </a:extLst>
          </p:cNvPr>
          <p:cNvSpPr txBox="1"/>
          <p:nvPr/>
        </p:nvSpPr>
        <p:spPr>
          <a:xfrm>
            <a:off x="7232449" y="3237828"/>
            <a:ext cx="231842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D2E61E7-8108-461B-B73D-13BA24C998A9}"/>
              </a:ext>
            </a:extLst>
          </p:cNvPr>
          <p:cNvSpPr txBox="1"/>
          <p:nvPr/>
        </p:nvSpPr>
        <p:spPr>
          <a:xfrm>
            <a:off x="154539" y="3872248"/>
            <a:ext cx="11882921" cy="2831544"/>
          </a:xfrm>
          <a:prstGeom prst="rect">
            <a:avLst/>
          </a:prstGeom>
          <a:ln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административная, методическая и материальная поддержка регионального отделения со стороны Центрального управления ВСКС, систематический обмен информацией;</a:t>
            </a:r>
          </a:p>
          <a:p>
            <a:pPr algn="just"/>
            <a:endParaRPr 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административная, материальная и финансовая поддержка со стороны Комитета по делам молодежи субъекта РФ и ГУ МЧС России по субъекту РФ, формирование и направление отчетных документов; участие личного состава регионального отделения в мероприятиях, проводимых ведомствами; возможность заключения соглашений о взаимодействии.</a:t>
            </a:r>
          </a:p>
          <a:p>
            <a:pPr algn="just"/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– это базовая площадка для функционирования регионального отделения и ключевой партнер со стабильным кадровым резервом; возможность заключения соглашений о взаимодействии;</a:t>
            </a:r>
          </a:p>
          <a:p>
            <a:pPr algn="just"/>
            <a:endParaRPr lang="ru-RU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совместных образовательных программ и мероприятий;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системы наставничества и сотрудничество со специализированными классами МЧС и кадетскими классами общеобразовательных школ,  просвещение детей в области культуры безопасности жизнедеятельности; помощь населению в условиях ЧС.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A62636F-31DB-4076-936A-FBD82CA4A00F}"/>
              </a:ext>
            </a:extLst>
          </p:cNvPr>
          <p:cNvSpPr txBox="1"/>
          <p:nvPr/>
        </p:nvSpPr>
        <p:spPr>
          <a:xfrm>
            <a:off x="3411767" y="619674"/>
            <a:ext cx="231842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xmlns="" id="{1C9A7836-A0A5-4BCF-84FD-32AD928DC220}"/>
              </a:ext>
            </a:extLst>
          </p:cNvPr>
          <p:cNvCxnSpPr>
            <a:cxnSpLocks/>
          </p:cNvCxnSpPr>
          <p:nvPr/>
        </p:nvCxnSpPr>
        <p:spPr>
          <a:xfrm flipV="1">
            <a:off x="2030991" y="779238"/>
            <a:ext cx="1190674" cy="6862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xmlns="" id="{A6937AC4-24C9-4D88-BDF3-9EA0595F4243}"/>
              </a:ext>
            </a:extLst>
          </p:cNvPr>
          <p:cNvCxnSpPr>
            <a:cxnSpLocks/>
          </p:cNvCxnSpPr>
          <p:nvPr/>
        </p:nvCxnSpPr>
        <p:spPr>
          <a:xfrm>
            <a:off x="2030991" y="2256879"/>
            <a:ext cx="1250951" cy="10057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xmlns="" id="{B4BDA64E-9387-4293-B352-67AF8C8E1296}"/>
              </a:ext>
            </a:extLst>
          </p:cNvPr>
          <p:cNvCxnSpPr>
            <a:cxnSpLocks/>
            <a:stCxn id="4" idx="3"/>
            <a:endCxn id="40" idx="1"/>
          </p:cNvCxnSpPr>
          <p:nvPr/>
        </p:nvCxnSpPr>
        <p:spPr>
          <a:xfrm>
            <a:off x="2073350" y="1867612"/>
            <a:ext cx="1253698" cy="30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xmlns="" id="{BB2232EB-C5FC-4667-9F8F-2165F915F3FC}"/>
              </a:ext>
            </a:extLst>
          </p:cNvPr>
          <p:cNvCxnSpPr>
            <a:endCxn id="10" idx="1"/>
          </p:cNvCxnSpPr>
          <p:nvPr/>
        </p:nvCxnSpPr>
        <p:spPr>
          <a:xfrm flipV="1">
            <a:off x="2073350" y="1305238"/>
            <a:ext cx="1253698" cy="2812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xmlns="" id="{1D56B973-AD98-4F9F-A684-4AED8CA7A740}"/>
              </a:ext>
            </a:extLst>
          </p:cNvPr>
          <p:cNvCxnSpPr/>
          <p:nvPr/>
        </p:nvCxnSpPr>
        <p:spPr>
          <a:xfrm>
            <a:off x="2073350" y="2154822"/>
            <a:ext cx="1253697" cy="3331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548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507732" y="2988970"/>
            <a:ext cx="1159847" cy="1006543"/>
          </a:xfrm>
          <a:prstGeom prst="roundRect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 ВСКС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941192" y="5973665"/>
            <a:ext cx="4002446" cy="257445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партнеров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953302" y="6290249"/>
            <a:ext cx="3990337" cy="386164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 силами регионального отделения 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941192" y="5657081"/>
            <a:ext cx="3996186" cy="257445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ВСКС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1213" y="778906"/>
            <a:ext cx="4069893" cy="990277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Днях открытых дверей образовательных организаций высшего и среднего профессионального образования (медицинского, педагогического, пожарно-спасательного профиля), проведение ознакомительных встреч со студентами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941192" y="3310816"/>
            <a:ext cx="2183231" cy="2651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СРЕДСТВ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94767" y="4389506"/>
            <a:ext cx="3237419" cy="3861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ПОЗИЦИОНИРОВАНИЕ РЕГИОНАЛЬНОГО ОТДЕЛЕНИЯ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395845" y="4850118"/>
            <a:ext cx="3353509" cy="1861998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медиа-пространстве: приглашение региональных СМИ на мероприятия, направление пресс- и пост-релизов, ведение социальных сетей регионального отделения, репосты на страницах организаций-партнеров, личных страницах  добровольцев, а также социальная реклама на баннерах и телевидении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4719" y="5496406"/>
            <a:ext cx="4014082" cy="1190329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области защиты населения  и территорий от ЧС, участие в тактико-специальных учениях МЧС России, ликвидации последствий чрезвычайных ситуаций и стихийных бедствий, заступления на боевые дежурства в аварийно-спасательные отряды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07026" y="4589071"/>
            <a:ext cx="4032121" cy="801943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агитационного печатного материала  в образовательных организациях, организациях-партнерах, видео-заставки в общественном транспорте (при поддержке МЧС России) 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906052" y="4640621"/>
            <a:ext cx="4037585" cy="957321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государственными органами исполнительной власти, общественными советами, молодежными консультативно-совещательными органами, направление релизов в пресс-службы,)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947042" y="2652075"/>
            <a:ext cx="3990336" cy="505096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в рамках Всероссийского конкурса молодежных проектов и субсидий НКО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947041" y="2243772"/>
            <a:ext cx="3990337" cy="273957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образовательных услуг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941192" y="1546100"/>
            <a:ext cx="3990337" cy="563326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в рамках благотворительной деятельности госкорпораций и коммерческого сектора 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17080" y="3318125"/>
            <a:ext cx="2183231" cy="26182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АКТИВА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1214" y="1870028"/>
            <a:ext cx="4037586" cy="625313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о наборе добровольцев и о деятельности в социальных сетях регионального отделения и организаций-партнеров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459220" y="2198663"/>
            <a:ext cx="3290134" cy="38461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ЦЕНТРАЛЬНЫМ УПРАВЛЕНИЕМ ВСКС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443976" y="1673828"/>
            <a:ext cx="3305378" cy="194234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базы МТО</a:t>
            </a:r>
          </a:p>
        </p:txBody>
      </p:sp>
      <p:sp>
        <p:nvSpPr>
          <p:cNvPr id="62" name="Стрелка вправо 5">
            <a:extLst>
              <a:ext uri="{FF2B5EF4-FFF2-40B4-BE49-F238E27FC236}">
                <a16:creationId xmlns:a16="http://schemas.microsoft.com/office/drawing/2014/main" xmlns="" id="{117CEFB9-DCC0-423C-A37E-8D85C3E7821B}"/>
              </a:ext>
            </a:extLst>
          </p:cNvPr>
          <p:cNvSpPr/>
          <p:nvPr/>
        </p:nvSpPr>
        <p:spPr>
          <a:xfrm>
            <a:off x="6667579" y="3378110"/>
            <a:ext cx="961989" cy="131006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4" name="Стрелка вправо 50">
            <a:extLst>
              <a:ext uri="{FF2B5EF4-FFF2-40B4-BE49-F238E27FC236}">
                <a16:creationId xmlns:a16="http://schemas.microsoft.com/office/drawing/2014/main" xmlns="" id="{714C4E31-AECB-4EB4-BA17-B8EBE88F8395}"/>
              </a:ext>
            </a:extLst>
          </p:cNvPr>
          <p:cNvSpPr/>
          <p:nvPr/>
        </p:nvSpPr>
        <p:spPr>
          <a:xfrm rot="5400000">
            <a:off x="5904150" y="4112045"/>
            <a:ext cx="383700" cy="145112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6" name="Стрелка вправо 51">
            <a:extLst>
              <a:ext uri="{FF2B5EF4-FFF2-40B4-BE49-F238E27FC236}">
                <a16:creationId xmlns:a16="http://schemas.microsoft.com/office/drawing/2014/main" xmlns="" id="{C24DA7F2-F2E7-4A4D-9DD7-A7EAA874EAA6}"/>
              </a:ext>
            </a:extLst>
          </p:cNvPr>
          <p:cNvSpPr/>
          <p:nvPr/>
        </p:nvSpPr>
        <p:spPr>
          <a:xfrm rot="16200000">
            <a:off x="5921172" y="2720047"/>
            <a:ext cx="384610" cy="145129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7" name="Скругленный прямоугольник 44">
            <a:extLst>
              <a:ext uri="{FF2B5EF4-FFF2-40B4-BE49-F238E27FC236}">
                <a16:creationId xmlns:a16="http://schemas.microsoft.com/office/drawing/2014/main" xmlns="" id="{4D2522CB-B1D7-4601-AC88-BC9B3CE2F858}"/>
              </a:ext>
            </a:extLst>
          </p:cNvPr>
          <p:cNvSpPr/>
          <p:nvPr/>
        </p:nvSpPr>
        <p:spPr>
          <a:xfrm>
            <a:off x="174718" y="2591967"/>
            <a:ext cx="4037585" cy="625313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 региональных форумах, фестивалях и праздниках информационных стендов с интерактивными площадками</a:t>
            </a:r>
          </a:p>
        </p:txBody>
      </p:sp>
      <p:sp>
        <p:nvSpPr>
          <p:cNvPr id="69" name="Скругленный прямоугольник 48">
            <a:extLst>
              <a:ext uri="{FF2B5EF4-FFF2-40B4-BE49-F238E27FC236}">
                <a16:creationId xmlns:a16="http://schemas.microsoft.com/office/drawing/2014/main" xmlns="" id="{A8345B2D-6618-458E-B133-22C19468FE40}"/>
              </a:ext>
            </a:extLst>
          </p:cNvPr>
          <p:cNvSpPr/>
          <p:nvPr/>
        </p:nvSpPr>
        <p:spPr>
          <a:xfrm>
            <a:off x="4459219" y="593559"/>
            <a:ext cx="3290135" cy="371759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пространства для обмена лучшими практиками между регионам</a:t>
            </a:r>
          </a:p>
        </p:txBody>
      </p:sp>
      <p:sp>
        <p:nvSpPr>
          <p:cNvPr id="71" name="Скругленный прямоугольник 47">
            <a:extLst>
              <a:ext uri="{FF2B5EF4-FFF2-40B4-BE49-F238E27FC236}">
                <a16:creationId xmlns:a16="http://schemas.microsoft.com/office/drawing/2014/main" xmlns="" id="{4723F1D0-511A-49B6-8CDF-45B74FE05111}"/>
              </a:ext>
            </a:extLst>
          </p:cNvPr>
          <p:cNvSpPr/>
          <p:nvPr/>
        </p:nvSpPr>
        <p:spPr>
          <a:xfrm>
            <a:off x="4445763" y="1931133"/>
            <a:ext cx="3303591" cy="194234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совместных мероприятий </a:t>
            </a:r>
          </a:p>
        </p:txBody>
      </p:sp>
      <p:sp>
        <p:nvSpPr>
          <p:cNvPr id="73" name="Скругленный прямоугольник 47">
            <a:extLst>
              <a:ext uri="{FF2B5EF4-FFF2-40B4-BE49-F238E27FC236}">
                <a16:creationId xmlns:a16="http://schemas.microsoft.com/office/drawing/2014/main" xmlns="" id="{7906AD49-0EC5-43DA-8DE5-6F275EB27DA9}"/>
              </a:ext>
            </a:extLst>
          </p:cNvPr>
          <p:cNvSpPr/>
          <p:nvPr/>
        </p:nvSpPr>
        <p:spPr>
          <a:xfrm>
            <a:off x="4459220" y="1067489"/>
            <a:ext cx="3290134" cy="524511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за консультативной и методической помощью, предоставление отчетов о деятельности </a:t>
            </a:r>
          </a:p>
        </p:txBody>
      </p:sp>
      <p:sp>
        <p:nvSpPr>
          <p:cNvPr id="63" name="Стрелка вправо 49">
            <a:extLst>
              <a:ext uri="{FF2B5EF4-FFF2-40B4-BE49-F238E27FC236}">
                <a16:creationId xmlns:a16="http://schemas.microsoft.com/office/drawing/2014/main" xmlns="" id="{34832FA1-E31F-4416-A06C-A1B5228E1ABE}"/>
              </a:ext>
            </a:extLst>
          </p:cNvPr>
          <p:cNvSpPr/>
          <p:nvPr/>
        </p:nvSpPr>
        <p:spPr>
          <a:xfrm rot="10800000">
            <a:off x="4511935" y="3379405"/>
            <a:ext cx="983324" cy="139048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D8B4D88C-2237-447D-8441-9AF61854A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2356" y="3034108"/>
            <a:ext cx="657355" cy="6938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01BB09D-2119-4E28-B589-303A2E33A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79" y="-16072"/>
            <a:ext cx="5373206" cy="687407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E0BE517-82BA-4B7D-B255-FDEEB5A1B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6014"/>
            <a:ext cx="6667579" cy="287198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932A6122-25D2-46D3-A48B-477FD45DD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823" y="453681"/>
            <a:ext cx="2271755" cy="2548270"/>
          </a:xfrm>
          <a:prstGeom prst="rect">
            <a:avLst/>
          </a:prstGeom>
        </p:spPr>
      </p:pic>
      <p:grpSp>
        <p:nvGrpSpPr>
          <p:cNvPr id="47" name="Group 2">
            <a:extLst>
              <a:ext uri="{FF2B5EF4-FFF2-40B4-BE49-F238E27FC236}">
                <a16:creationId xmlns:a16="http://schemas.microsoft.com/office/drawing/2014/main" xmlns="" id="{3C6D50D6-F936-48E4-AE5D-9AB4E31102C9}"/>
              </a:ext>
            </a:extLst>
          </p:cNvPr>
          <p:cNvGrpSpPr/>
          <p:nvPr/>
        </p:nvGrpSpPr>
        <p:grpSpPr>
          <a:xfrm rot="-5400000">
            <a:off x="3542843" y="-3454200"/>
            <a:ext cx="325213" cy="7410892"/>
            <a:chOff x="0" y="0"/>
            <a:chExt cx="4975860" cy="68115300"/>
          </a:xfrm>
        </p:grpSpPr>
        <p:sp>
          <p:nvSpPr>
            <p:cNvPr id="49" name="Freeform 3">
              <a:extLst>
                <a:ext uri="{FF2B5EF4-FFF2-40B4-BE49-F238E27FC236}">
                  <a16:creationId xmlns:a16="http://schemas.microsoft.com/office/drawing/2014/main" xmlns="" id="{3E1E90EE-4FFA-4C70-A047-8CACA4536A46}"/>
                </a:ext>
              </a:extLst>
            </p:cNvPr>
            <p:cNvSpPr/>
            <p:nvPr/>
          </p:nvSpPr>
          <p:spPr>
            <a:xfrm>
              <a:off x="0" y="0"/>
              <a:ext cx="4975860" cy="68115303"/>
            </a:xfrm>
            <a:custGeom>
              <a:avLst/>
              <a:gdLst/>
              <a:ahLst/>
              <a:cxnLst/>
              <a:rect l="l" t="t" r="r" b="b"/>
              <a:pathLst>
                <a:path w="4975860" h="68115303">
                  <a:moveTo>
                    <a:pt x="4975860" y="0"/>
                  </a:moveTo>
                  <a:lnTo>
                    <a:pt x="4975860" y="67244082"/>
                  </a:lnTo>
                  <a:lnTo>
                    <a:pt x="2486660" y="68115303"/>
                  </a:lnTo>
                  <a:lnTo>
                    <a:pt x="0" y="67244082"/>
                  </a:lnTo>
                  <a:lnTo>
                    <a:pt x="1270" y="66527803"/>
                  </a:lnTo>
                  <a:lnTo>
                    <a:pt x="6350" y="1604819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275089"/>
            </a:solidFill>
          </p:spPr>
        </p:sp>
      </p:grpSp>
      <p:sp>
        <p:nvSpPr>
          <p:cNvPr id="50" name="TextBox 4">
            <a:extLst>
              <a:ext uri="{FF2B5EF4-FFF2-40B4-BE49-F238E27FC236}">
                <a16:creationId xmlns:a16="http://schemas.microsoft.com/office/drawing/2014/main" xmlns="" id="{84E82EA1-B997-4580-B3F9-8FC11C3E344F}"/>
              </a:ext>
            </a:extLst>
          </p:cNvPr>
          <p:cNvSpPr txBox="1"/>
          <p:nvPr/>
        </p:nvSpPr>
        <p:spPr>
          <a:xfrm>
            <a:off x="157834" y="6711"/>
            <a:ext cx="7019143" cy="360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8"/>
              </a:lnSpc>
            </a:pPr>
            <a:r>
              <a:rPr lang="ru-RU" sz="16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НАПРАВЛЕНИЯ РАЗВИТИЯ РЕГИОНАЛЬНОГО ОТДЕЛЕНИЯ</a:t>
            </a:r>
            <a:endParaRPr lang="en-US" sz="1600" dirty="0">
              <a:solidFill>
                <a:srgbClr val="FFFFFF"/>
              </a:solidFill>
              <a:latin typeface="Montserrat Extra-Bold Itali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507732" y="2988970"/>
            <a:ext cx="1159847" cy="1006543"/>
          </a:xfrm>
          <a:prstGeom prst="roundRect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 ВСКС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941192" y="5973665"/>
            <a:ext cx="4002446" cy="257445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партнеров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953302" y="6290249"/>
            <a:ext cx="3990337" cy="386164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 силами регионального отделения 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941192" y="5657081"/>
            <a:ext cx="3996186" cy="257445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ВСКС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1213" y="778906"/>
            <a:ext cx="4069893" cy="990277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Днях открытых дверей образовательных организаций высшего и среднего профессионального образования (медицинского, педагогического, пожарно-спасательного профиля), проведение ознакомительных встреч со студентами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941192" y="3310816"/>
            <a:ext cx="2183231" cy="2651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СРЕДСТВ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94767" y="4389506"/>
            <a:ext cx="3237419" cy="3861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ПОЗИЦИОНИРОВАНИЕ РЕГИОНАЛЬНОГО ОТДЕЛЕНИЯ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395845" y="4850118"/>
            <a:ext cx="3353509" cy="1861998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медиа-пространстве: приглашение региональных СМИ на мероприятия, направление пресс- и пост-релизов, ведение социальных сетей регионального отделения, репосты на страницах организаций-партнеров, личных страницах  добровольцев, а также социальная реклама на баннерах и телевидении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4719" y="5496406"/>
            <a:ext cx="4014082" cy="1190329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области защиты населения  и территорий от ЧС, участие в тактико-специальных учениях МЧС России, ликвидации последствий чрезвычайных ситуаций и стихийных бедствий, заступления на боевые дежурства в аварийно-спасательные отряды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07026" y="4589071"/>
            <a:ext cx="4032121" cy="801943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агитационного печатного материала  в образовательных организациях, организациях-партнерах, видео-заставки в общественном транспорте (при поддержке МЧС России) 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906052" y="4640621"/>
            <a:ext cx="4037585" cy="957321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государственными органами исполнительной власти, общественными советами, молодежными консультативно-совещательными органами, направление релизов в пресс-службы,)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947042" y="2652075"/>
            <a:ext cx="3990336" cy="505096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в рамках Всероссийского конкурса молодежных проектов и субсидий НКО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947041" y="2243772"/>
            <a:ext cx="3990337" cy="273957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образовательных услуг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941192" y="1546100"/>
            <a:ext cx="3990337" cy="563326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в рамках благотворительной деятельности госкорпораций и коммерческого сектора 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17080" y="3318125"/>
            <a:ext cx="2183231" cy="26182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АКТИВА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1214" y="1870028"/>
            <a:ext cx="4037586" cy="625313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о наборе добровольцев и о деятельности в социальных сетях регионального отделения и организаций-партнеров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459220" y="2198663"/>
            <a:ext cx="3290134" cy="38461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ЦЕНТРАЛЬНЫМ УПРАВЛЕНИЕМ ВСКС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443976" y="1673828"/>
            <a:ext cx="3305378" cy="194234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базы МТО</a:t>
            </a:r>
          </a:p>
        </p:txBody>
      </p:sp>
      <p:sp>
        <p:nvSpPr>
          <p:cNvPr id="62" name="Стрелка вправо 5">
            <a:extLst>
              <a:ext uri="{FF2B5EF4-FFF2-40B4-BE49-F238E27FC236}">
                <a16:creationId xmlns:a16="http://schemas.microsoft.com/office/drawing/2014/main" xmlns="" id="{117CEFB9-DCC0-423C-A37E-8D85C3E7821B}"/>
              </a:ext>
            </a:extLst>
          </p:cNvPr>
          <p:cNvSpPr/>
          <p:nvPr/>
        </p:nvSpPr>
        <p:spPr>
          <a:xfrm>
            <a:off x="6667579" y="3378110"/>
            <a:ext cx="961989" cy="131006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4" name="Стрелка вправо 50">
            <a:extLst>
              <a:ext uri="{FF2B5EF4-FFF2-40B4-BE49-F238E27FC236}">
                <a16:creationId xmlns:a16="http://schemas.microsoft.com/office/drawing/2014/main" xmlns="" id="{714C4E31-AECB-4EB4-BA17-B8EBE88F8395}"/>
              </a:ext>
            </a:extLst>
          </p:cNvPr>
          <p:cNvSpPr/>
          <p:nvPr/>
        </p:nvSpPr>
        <p:spPr>
          <a:xfrm rot="5400000">
            <a:off x="5904150" y="4112045"/>
            <a:ext cx="383700" cy="145112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6" name="Стрелка вправо 51">
            <a:extLst>
              <a:ext uri="{FF2B5EF4-FFF2-40B4-BE49-F238E27FC236}">
                <a16:creationId xmlns:a16="http://schemas.microsoft.com/office/drawing/2014/main" xmlns="" id="{C24DA7F2-F2E7-4A4D-9DD7-A7EAA874EAA6}"/>
              </a:ext>
            </a:extLst>
          </p:cNvPr>
          <p:cNvSpPr/>
          <p:nvPr/>
        </p:nvSpPr>
        <p:spPr>
          <a:xfrm rot="16200000">
            <a:off x="5921172" y="2720047"/>
            <a:ext cx="384610" cy="145129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7" name="Скругленный прямоугольник 44">
            <a:extLst>
              <a:ext uri="{FF2B5EF4-FFF2-40B4-BE49-F238E27FC236}">
                <a16:creationId xmlns:a16="http://schemas.microsoft.com/office/drawing/2014/main" xmlns="" id="{4D2522CB-B1D7-4601-AC88-BC9B3CE2F858}"/>
              </a:ext>
            </a:extLst>
          </p:cNvPr>
          <p:cNvSpPr/>
          <p:nvPr/>
        </p:nvSpPr>
        <p:spPr>
          <a:xfrm>
            <a:off x="174718" y="2591967"/>
            <a:ext cx="4037585" cy="625313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 региональных форумах, фестивалях и праздниках информационных стендов с интерактивными площадками</a:t>
            </a:r>
          </a:p>
        </p:txBody>
      </p:sp>
      <p:sp>
        <p:nvSpPr>
          <p:cNvPr id="69" name="Скругленный прямоугольник 48">
            <a:extLst>
              <a:ext uri="{FF2B5EF4-FFF2-40B4-BE49-F238E27FC236}">
                <a16:creationId xmlns:a16="http://schemas.microsoft.com/office/drawing/2014/main" xmlns="" id="{A8345B2D-6618-458E-B133-22C19468FE40}"/>
              </a:ext>
            </a:extLst>
          </p:cNvPr>
          <p:cNvSpPr/>
          <p:nvPr/>
        </p:nvSpPr>
        <p:spPr>
          <a:xfrm>
            <a:off x="4459219" y="593559"/>
            <a:ext cx="3290135" cy="371759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пространства для обмена лучшими практиками между регионам</a:t>
            </a:r>
          </a:p>
        </p:txBody>
      </p:sp>
      <p:sp>
        <p:nvSpPr>
          <p:cNvPr id="71" name="Скругленный прямоугольник 47">
            <a:extLst>
              <a:ext uri="{FF2B5EF4-FFF2-40B4-BE49-F238E27FC236}">
                <a16:creationId xmlns:a16="http://schemas.microsoft.com/office/drawing/2014/main" xmlns="" id="{4723F1D0-511A-49B6-8CDF-45B74FE05111}"/>
              </a:ext>
            </a:extLst>
          </p:cNvPr>
          <p:cNvSpPr/>
          <p:nvPr/>
        </p:nvSpPr>
        <p:spPr>
          <a:xfrm>
            <a:off x="4445763" y="1931133"/>
            <a:ext cx="3303591" cy="194234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совместных мероприятий </a:t>
            </a:r>
          </a:p>
        </p:txBody>
      </p:sp>
      <p:sp>
        <p:nvSpPr>
          <p:cNvPr id="73" name="Скругленный прямоугольник 47">
            <a:extLst>
              <a:ext uri="{FF2B5EF4-FFF2-40B4-BE49-F238E27FC236}">
                <a16:creationId xmlns:a16="http://schemas.microsoft.com/office/drawing/2014/main" xmlns="" id="{7906AD49-0EC5-43DA-8DE5-6F275EB27DA9}"/>
              </a:ext>
            </a:extLst>
          </p:cNvPr>
          <p:cNvSpPr/>
          <p:nvPr/>
        </p:nvSpPr>
        <p:spPr>
          <a:xfrm>
            <a:off x="4459220" y="1067489"/>
            <a:ext cx="3290134" cy="524511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за консультативной и методической помощью, предоставление отчетов о деятельности </a:t>
            </a:r>
          </a:p>
        </p:txBody>
      </p:sp>
      <p:sp>
        <p:nvSpPr>
          <p:cNvPr id="63" name="Стрелка вправо 49">
            <a:extLst>
              <a:ext uri="{FF2B5EF4-FFF2-40B4-BE49-F238E27FC236}">
                <a16:creationId xmlns:a16="http://schemas.microsoft.com/office/drawing/2014/main" xmlns="" id="{34832FA1-E31F-4416-A06C-A1B5228E1ABE}"/>
              </a:ext>
            </a:extLst>
          </p:cNvPr>
          <p:cNvSpPr/>
          <p:nvPr/>
        </p:nvSpPr>
        <p:spPr>
          <a:xfrm rot="10800000">
            <a:off x="4511935" y="3379405"/>
            <a:ext cx="983324" cy="139048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D8B4D88C-2237-447D-8441-9AF61854A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2356" y="3034108"/>
            <a:ext cx="657355" cy="6938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01BB09D-2119-4E28-B589-303A2E33A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155" y="1424762"/>
            <a:ext cx="4244630" cy="543323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E0BE517-82BA-4B7D-B255-FDEEB5A1B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6014"/>
            <a:ext cx="7953302" cy="287198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932A6122-25D2-46D3-A48B-477FD45DD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6" y="540432"/>
            <a:ext cx="4372299" cy="361689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63754E8-C210-4DCC-813B-A6E3E41C4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248" y="2952081"/>
            <a:ext cx="1159848" cy="104987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9CBC4E31-2066-4446-B8FD-B25D144B7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467" y="3000750"/>
            <a:ext cx="1159848" cy="1049874"/>
          </a:xfrm>
          <a:prstGeom prst="rect">
            <a:avLst/>
          </a:prstGeom>
        </p:spPr>
      </p:pic>
      <p:grpSp>
        <p:nvGrpSpPr>
          <p:cNvPr id="50" name="Group 2">
            <a:extLst>
              <a:ext uri="{FF2B5EF4-FFF2-40B4-BE49-F238E27FC236}">
                <a16:creationId xmlns:a16="http://schemas.microsoft.com/office/drawing/2014/main" xmlns="" id="{E024C404-26EC-4408-AB3A-29F0ADFB91A5}"/>
              </a:ext>
            </a:extLst>
          </p:cNvPr>
          <p:cNvGrpSpPr/>
          <p:nvPr/>
        </p:nvGrpSpPr>
        <p:grpSpPr>
          <a:xfrm rot="-5400000">
            <a:off x="3542843" y="-3454200"/>
            <a:ext cx="325213" cy="7410892"/>
            <a:chOff x="0" y="0"/>
            <a:chExt cx="4975860" cy="68115300"/>
          </a:xfrm>
        </p:grpSpPr>
        <p:sp>
          <p:nvSpPr>
            <p:cNvPr id="51" name="Freeform 3">
              <a:extLst>
                <a:ext uri="{FF2B5EF4-FFF2-40B4-BE49-F238E27FC236}">
                  <a16:creationId xmlns:a16="http://schemas.microsoft.com/office/drawing/2014/main" xmlns="" id="{9ACE4415-F98D-4CA0-B356-4690A5EE71A0}"/>
                </a:ext>
              </a:extLst>
            </p:cNvPr>
            <p:cNvSpPr/>
            <p:nvPr/>
          </p:nvSpPr>
          <p:spPr>
            <a:xfrm>
              <a:off x="0" y="0"/>
              <a:ext cx="4975860" cy="68115303"/>
            </a:xfrm>
            <a:custGeom>
              <a:avLst/>
              <a:gdLst/>
              <a:ahLst/>
              <a:cxnLst/>
              <a:rect l="l" t="t" r="r" b="b"/>
              <a:pathLst>
                <a:path w="4975860" h="68115303">
                  <a:moveTo>
                    <a:pt x="4975860" y="0"/>
                  </a:moveTo>
                  <a:lnTo>
                    <a:pt x="4975860" y="67244082"/>
                  </a:lnTo>
                  <a:lnTo>
                    <a:pt x="2486660" y="68115303"/>
                  </a:lnTo>
                  <a:lnTo>
                    <a:pt x="0" y="67244082"/>
                  </a:lnTo>
                  <a:lnTo>
                    <a:pt x="1270" y="66527803"/>
                  </a:lnTo>
                  <a:lnTo>
                    <a:pt x="6350" y="1604819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275089"/>
            </a:solidFill>
          </p:spPr>
        </p:sp>
      </p:grpSp>
      <p:sp>
        <p:nvSpPr>
          <p:cNvPr id="52" name="TextBox 4">
            <a:extLst>
              <a:ext uri="{FF2B5EF4-FFF2-40B4-BE49-F238E27FC236}">
                <a16:creationId xmlns:a16="http://schemas.microsoft.com/office/drawing/2014/main" xmlns="" id="{A96D1274-E94F-4AF9-84FE-8B256D12E541}"/>
              </a:ext>
            </a:extLst>
          </p:cNvPr>
          <p:cNvSpPr txBox="1"/>
          <p:nvPr/>
        </p:nvSpPr>
        <p:spPr>
          <a:xfrm>
            <a:off x="157834" y="6711"/>
            <a:ext cx="7019143" cy="360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8"/>
              </a:lnSpc>
            </a:pPr>
            <a:r>
              <a:rPr lang="ru-RU" sz="16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НАПРАВЛЕНИЯ РАЗВИТИЯ РЕГИОНАЛЬНОГО ОТДЕЛЕНИЯ</a:t>
            </a:r>
            <a:endParaRPr lang="en-US" sz="1600" dirty="0">
              <a:solidFill>
                <a:srgbClr val="FFFFFF"/>
              </a:solidFill>
              <a:latin typeface="Montserrat Extra-Bold Itali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49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507732" y="2988970"/>
            <a:ext cx="1159847" cy="1006543"/>
          </a:xfrm>
          <a:prstGeom prst="roundRect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 ВСКС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941192" y="5973665"/>
            <a:ext cx="4002446" cy="257445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партнеров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953302" y="6290249"/>
            <a:ext cx="3990337" cy="386164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 силами регионального отделения 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941192" y="5657081"/>
            <a:ext cx="3996186" cy="257445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ВСКС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1213" y="778906"/>
            <a:ext cx="4069893" cy="990277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Днях открытых дверей образовательных организаций высшего и среднего профессионального образования (медицинского, педагогического, пожарно-спасательного профиля), проведение ознакомительных встреч со студентами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941192" y="3310816"/>
            <a:ext cx="2183231" cy="2651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СРЕДСТВ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94767" y="4389506"/>
            <a:ext cx="3237419" cy="3861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ПОЗИЦИОНИРОВАНИЕ РЕГИОНАЛЬНОГО ОТДЕЛЕНИЯ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395845" y="4850118"/>
            <a:ext cx="3353509" cy="1861998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медиа-пространстве: приглашение региональных СМИ на мероприятия, направление пресс- и пост-релизов, ведение социальных сетей регионального отделения, репосты на страницах организаций-партнеров, личных страницах  добровольцев, а также социальная реклама на баннерах и телевидении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4719" y="5496406"/>
            <a:ext cx="4014082" cy="1190329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области защиты населения  и территорий от ЧС, участие в тактико-специальных учениях МЧС России, ликвидации последствий чрезвычайных ситуаций и стихийных бедствий, заступления на боевые дежурства в аварийно-спасательные отряды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07026" y="4589071"/>
            <a:ext cx="4032121" cy="801943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агитационного печатного материала  в образовательных организациях, организациях-партнерах, видео-заставки в общественном транспорте (при поддержке МЧС России) 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906052" y="4640621"/>
            <a:ext cx="4037585" cy="957321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государственными органами исполнительной власти, общественными советами, молодежными консультативно-совещательными органами, направление релизов в пресс-службы,)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947042" y="2652075"/>
            <a:ext cx="3990336" cy="505096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в рамках Всероссийского конкурса молодежных проектов и субсидий НКО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947041" y="2243772"/>
            <a:ext cx="3990337" cy="273957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образовательных услуг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941192" y="1546100"/>
            <a:ext cx="3990337" cy="563326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в рамках благотворительной деятельности госкорпораций и коммерческого сектора 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17080" y="3318125"/>
            <a:ext cx="2183231" cy="26182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АКТИВА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1214" y="1870028"/>
            <a:ext cx="4037586" cy="625313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о наборе добровольцев и о деятельности в социальных сетях регионального отделения и организаций-партнеров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459220" y="2198663"/>
            <a:ext cx="3290134" cy="38461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ЦЕНТРАЛЬНЫМ УПРАВЛЕНИЕМ ВСКС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443976" y="1673828"/>
            <a:ext cx="3305378" cy="194234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базы МТО</a:t>
            </a:r>
          </a:p>
        </p:txBody>
      </p:sp>
      <p:sp>
        <p:nvSpPr>
          <p:cNvPr id="62" name="Стрелка вправо 5">
            <a:extLst>
              <a:ext uri="{FF2B5EF4-FFF2-40B4-BE49-F238E27FC236}">
                <a16:creationId xmlns:a16="http://schemas.microsoft.com/office/drawing/2014/main" xmlns="" id="{117CEFB9-DCC0-423C-A37E-8D85C3E7821B}"/>
              </a:ext>
            </a:extLst>
          </p:cNvPr>
          <p:cNvSpPr/>
          <p:nvPr/>
        </p:nvSpPr>
        <p:spPr>
          <a:xfrm>
            <a:off x="6667579" y="3378110"/>
            <a:ext cx="961989" cy="131006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4" name="Стрелка вправо 50">
            <a:extLst>
              <a:ext uri="{FF2B5EF4-FFF2-40B4-BE49-F238E27FC236}">
                <a16:creationId xmlns:a16="http://schemas.microsoft.com/office/drawing/2014/main" xmlns="" id="{714C4E31-AECB-4EB4-BA17-B8EBE88F8395}"/>
              </a:ext>
            </a:extLst>
          </p:cNvPr>
          <p:cNvSpPr/>
          <p:nvPr/>
        </p:nvSpPr>
        <p:spPr>
          <a:xfrm rot="5400000">
            <a:off x="5904150" y="4112045"/>
            <a:ext cx="383700" cy="145112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6" name="Стрелка вправо 51">
            <a:extLst>
              <a:ext uri="{FF2B5EF4-FFF2-40B4-BE49-F238E27FC236}">
                <a16:creationId xmlns:a16="http://schemas.microsoft.com/office/drawing/2014/main" xmlns="" id="{C24DA7F2-F2E7-4A4D-9DD7-A7EAA874EAA6}"/>
              </a:ext>
            </a:extLst>
          </p:cNvPr>
          <p:cNvSpPr/>
          <p:nvPr/>
        </p:nvSpPr>
        <p:spPr>
          <a:xfrm rot="16200000">
            <a:off x="5921172" y="2720047"/>
            <a:ext cx="384610" cy="145129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7" name="Скругленный прямоугольник 44">
            <a:extLst>
              <a:ext uri="{FF2B5EF4-FFF2-40B4-BE49-F238E27FC236}">
                <a16:creationId xmlns:a16="http://schemas.microsoft.com/office/drawing/2014/main" xmlns="" id="{4D2522CB-B1D7-4601-AC88-BC9B3CE2F858}"/>
              </a:ext>
            </a:extLst>
          </p:cNvPr>
          <p:cNvSpPr/>
          <p:nvPr/>
        </p:nvSpPr>
        <p:spPr>
          <a:xfrm>
            <a:off x="174718" y="2591967"/>
            <a:ext cx="4037585" cy="625313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 региональных форумах, фестивалях и праздниках информационных стендов с интерактивными площадками</a:t>
            </a:r>
          </a:p>
        </p:txBody>
      </p:sp>
      <p:sp>
        <p:nvSpPr>
          <p:cNvPr id="69" name="Скругленный прямоугольник 48">
            <a:extLst>
              <a:ext uri="{FF2B5EF4-FFF2-40B4-BE49-F238E27FC236}">
                <a16:creationId xmlns:a16="http://schemas.microsoft.com/office/drawing/2014/main" xmlns="" id="{A8345B2D-6618-458E-B133-22C19468FE40}"/>
              </a:ext>
            </a:extLst>
          </p:cNvPr>
          <p:cNvSpPr/>
          <p:nvPr/>
        </p:nvSpPr>
        <p:spPr>
          <a:xfrm>
            <a:off x="4459219" y="593559"/>
            <a:ext cx="3290135" cy="371759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пространства для обмена лучшими практиками между регионам</a:t>
            </a:r>
          </a:p>
        </p:txBody>
      </p:sp>
      <p:sp>
        <p:nvSpPr>
          <p:cNvPr id="71" name="Скругленный прямоугольник 47">
            <a:extLst>
              <a:ext uri="{FF2B5EF4-FFF2-40B4-BE49-F238E27FC236}">
                <a16:creationId xmlns:a16="http://schemas.microsoft.com/office/drawing/2014/main" xmlns="" id="{4723F1D0-511A-49B6-8CDF-45B74FE05111}"/>
              </a:ext>
            </a:extLst>
          </p:cNvPr>
          <p:cNvSpPr/>
          <p:nvPr/>
        </p:nvSpPr>
        <p:spPr>
          <a:xfrm>
            <a:off x="4445763" y="1931133"/>
            <a:ext cx="3303591" cy="194234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совместных мероприятий </a:t>
            </a:r>
          </a:p>
        </p:txBody>
      </p:sp>
      <p:sp>
        <p:nvSpPr>
          <p:cNvPr id="73" name="Скругленный прямоугольник 47">
            <a:extLst>
              <a:ext uri="{FF2B5EF4-FFF2-40B4-BE49-F238E27FC236}">
                <a16:creationId xmlns:a16="http://schemas.microsoft.com/office/drawing/2014/main" xmlns="" id="{7906AD49-0EC5-43DA-8DE5-6F275EB27DA9}"/>
              </a:ext>
            </a:extLst>
          </p:cNvPr>
          <p:cNvSpPr/>
          <p:nvPr/>
        </p:nvSpPr>
        <p:spPr>
          <a:xfrm>
            <a:off x="4459220" y="1067489"/>
            <a:ext cx="3290134" cy="524511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за консультативной и методической помощью, предоставление отчетов о деятельности </a:t>
            </a:r>
          </a:p>
        </p:txBody>
      </p:sp>
      <p:sp>
        <p:nvSpPr>
          <p:cNvPr id="63" name="Стрелка вправо 49">
            <a:extLst>
              <a:ext uri="{FF2B5EF4-FFF2-40B4-BE49-F238E27FC236}">
                <a16:creationId xmlns:a16="http://schemas.microsoft.com/office/drawing/2014/main" xmlns="" id="{34832FA1-E31F-4416-A06C-A1B5228E1ABE}"/>
              </a:ext>
            </a:extLst>
          </p:cNvPr>
          <p:cNvSpPr/>
          <p:nvPr/>
        </p:nvSpPr>
        <p:spPr>
          <a:xfrm rot="10800000">
            <a:off x="4511935" y="3379405"/>
            <a:ext cx="983324" cy="139048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D8B4D88C-2237-447D-8441-9AF61854A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2356" y="3034108"/>
            <a:ext cx="657355" cy="6938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01BB09D-2119-4E28-B589-303A2E33A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052" y="4408109"/>
            <a:ext cx="4244630" cy="23796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E0BE517-82BA-4B7D-B255-FDEEB5A1B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6014"/>
            <a:ext cx="7953302" cy="287198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932A6122-25D2-46D3-A48B-477FD45DD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6" y="540432"/>
            <a:ext cx="4372299" cy="361689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63754E8-C210-4DCC-813B-A6E3E41C4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248" y="2952081"/>
            <a:ext cx="1159848" cy="104987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9CBC4E31-2066-4446-B8FD-B25D144B7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76" y="532420"/>
            <a:ext cx="3352181" cy="2454523"/>
          </a:xfrm>
          <a:prstGeom prst="rect">
            <a:avLst/>
          </a:prstGeom>
        </p:spPr>
      </p:pic>
      <p:grpSp>
        <p:nvGrpSpPr>
          <p:cNvPr id="50" name="Group 2">
            <a:extLst>
              <a:ext uri="{FF2B5EF4-FFF2-40B4-BE49-F238E27FC236}">
                <a16:creationId xmlns:a16="http://schemas.microsoft.com/office/drawing/2014/main" xmlns="" id="{F3825B10-E391-4DFE-B06C-748A9D112EF6}"/>
              </a:ext>
            </a:extLst>
          </p:cNvPr>
          <p:cNvGrpSpPr/>
          <p:nvPr/>
        </p:nvGrpSpPr>
        <p:grpSpPr>
          <a:xfrm rot="-5400000">
            <a:off x="3542843" y="-3454200"/>
            <a:ext cx="325213" cy="7410892"/>
            <a:chOff x="0" y="0"/>
            <a:chExt cx="4975860" cy="68115300"/>
          </a:xfrm>
        </p:grpSpPr>
        <p:sp>
          <p:nvSpPr>
            <p:cNvPr id="51" name="Freeform 3">
              <a:extLst>
                <a:ext uri="{FF2B5EF4-FFF2-40B4-BE49-F238E27FC236}">
                  <a16:creationId xmlns:a16="http://schemas.microsoft.com/office/drawing/2014/main" xmlns="" id="{D44A5D6E-E802-4A75-A3D2-94D33A85FC0F}"/>
                </a:ext>
              </a:extLst>
            </p:cNvPr>
            <p:cNvSpPr/>
            <p:nvPr/>
          </p:nvSpPr>
          <p:spPr>
            <a:xfrm>
              <a:off x="0" y="0"/>
              <a:ext cx="4975860" cy="68115303"/>
            </a:xfrm>
            <a:custGeom>
              <a:avLst/>
              <a:gdLst/>
              <a:ahLst/>
              <a:cxnLst/>
              <a:rect l="l" t="t" r="r" b="b"/>
              <a:pathLst>
                <a:path w="4975860" h="68115303">
                  <a:moveTo>
                    <a:pt x="4975860" y="0"/>
                  </a:moveTo>
                  <a:lnTo>
                    <a:pt x="4975860" y="67244082"/>
                  </a:lnTo>
                  <a:lnTo>
                    <a:pt x="2486660" y="68115303"/>
                  </a:lnTo>
                  <a:lnTo>
                    <a:pt x="0" y="67244082"/>
                  </a:lnTo>
                  <a:lnTo>
                    <a:pt x="1270" y="66527803"/>
                  </a:lnTo>
                  <a:lnTo>
                    <a:pt x="6350" y="1604819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275089"/>
            </a:solidFill>
          </p:spPr>
        </p:sp>
      </p:grpSp>
      <p:sp>
        <p:nvSpPr>
          <p:cNvPr id="52" name="TextBox 4">
            <a:extLst>
              <a:ext uri="{FF2B5EF4-FFF2-40B4-BE49-F238E27FC236}">
                <a16:creationId xmlns:a16="http://schemas.microsoft.com/office/drawing/2014/main" xmlns="" id="{0B04A2F1-9BAB-49B8-B6AB-A32B52E6DDB5}"/>
              </a:ext>
            </a:extLst>
          </p:cNvPr>
          <p:cNvSpPr txBox="1"/>
          <p:nvPr/>
        </p:nvSpPr>
        <p:spPr>
          <a:xfrm>
            <a:off x="157834" y="6711"/>
            <a:ext cx="7019143" cy="360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8"/>
              </a:lnSpc>
            </a:pPr>
            <a:r>
              <a:rPr lang="ru-RU" sz="16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НАПРАВЛЕНИЯ РАЗВИТИЯ РЕГИОНАЛЬНОГО ОТДЕЛЕНИЯ</a:t>
            </a:r>
            <a:endParaRPr lang="en-US" sz="1600" dirty="0">
              <a:solidFill>
                <a:srgbClr val="FFFFFF"/>
              </a:solidFill>
              <a:latin typeface="Montserrat Extra-Bold Itali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98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507732" y="2988970"/>
            <a:ext cx="1159847" cy="1006543"/>
          </a:xfrm>
          <a:prstGeom prst="roundRect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 ВСКС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941192" y="5973665"/>
            <a:ext cx="4002446" cy="257445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партнеров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953302" y="6290249"/>
            <a:ext cx="3990337" cy="386164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 силами регионального отделения 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941192" y="5657081"/>
            <a:ext cx="3996186" cy="257445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ВСКС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1213" y="778906"/>
            <a:ext cx="4069893" cy="990277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Днях открытых дверей образовательных организаций высшего и среднего профессионального образования (медицинского, педагогического, пожарно-спасательного профиля), проведение ознакомительных встреч со студентами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941192" y="3310816"/>
            <a:ext cx="2183231" cy="2651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СРЕДСТВ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94767" y="4389506"/>
            <a:ext cx="3237419" cy="3861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ПОЗИЦИОНИРОВАНИЕ РЕГИОНАЛЬНОГО ОТДЕЛЕНИЯ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395845" y="4850118"/>
            <a:ext cx="3353509" cy="1861998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медиа-пространстве: приглашение региональных СМИ на мероприятия, направление пресс- и пост-релизов, ведение социальных сетей регионального отделения, репосты на страницах организаций-партнеров, личных страницах  добровольцев, а также социальная реклама на баннерах и телевидении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4719" y="5496406"/>
            <a:ext cx="4014082" cy="1190329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области защиты населения  и территорий от ЧС, участие в тактико-специальных учениях МЧС России, ликвидации последствий чрезвычайных ситуаций и стихийных бедствий, заступления на боевые дежурства в аварийно-спасательные отряды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07026" y="4589071"/>
            <a:ext cx="4032121" cy="801943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агитационного печатного материала  в образовательных организациях, организациях-партнерах, видео-заставки в общественном транспорте (при поддержке МЧС России) 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906052" y="4640621"/>
            <a:ext cx="4037585" cy="957321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государственными органами исполнительной власти, общественными советами, молодежными консультативно-совещательными органами, направление релизов в пресс-службы,)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947042" y="2652075"/>
            <a:ext cx="3990336" cy="505096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в рамках Всероссийского конкурса молодежных проектов и субсидий НКО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947041" y="2243772"/>
            <a:ext cx="3990337" cy="273957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образовательных услуг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941192" y="1546100"/>
            <a:ext cx="3990337" cy="563326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в рамках благотворительной деятельности госкорпораций и коммерческого сектора 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17080" y="3318125"/>
            <a:ext cx="2183231" cy="26182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АКТИВА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1214" y="1870028"/>
            <a:ext cx="4037586" cy="625313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о наборе добровольцев и о деятельности в социальных сетях регионального отделения и организаций-партнеров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459220" y="2198663"/>
            <a:ext cx="3290134" cy="38461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ЦЕНТРАЛЬНЫМ УПРАВЛЕНИЕМ ВСКС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443976" y="1673828"/>
            <a:ext cx="3305378" cy="194234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базы МТО</a:t>
            </a:r>
          </a:p>
        </p:txBody>
      </p:sp>
      <p:sp>
        <p:nvSpPr>
          <p:cNvPr id="62" name="Стрелка вправо 5">
            <a:extLst>
              <a:ext uri="{FF2B5EF4-FFF2-40B4-BE49-F238E27FC236}">
                <a16:creationId xmlns:a16="http://schemas.microsoft.com/office/drawing/2014/main" xmlns="" id="{117CEFB9-DCC0-423C-A37E-8D85C3E7821B}"/>
              </a:ext>
            </a:extLst>
          </p:cNvPr>
          <p:cNvSpPr/>
          <p:nvPr/>
        </p:nvSpPr>
        <p:spPr>
          <a:xfrm>
            <a:off x="6667579" y="3378110"/>
            <a:ext cx="961989" cy="131006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4" name="Стрелка вправо 50">
            <a:extLst>
              <a:ext uri="{FF2B5EF4-FFF2-40B4-BE49-F238E27FC236}">
                <a16:creationId xmlns:a16="http://schemas.microsoft.com/office/drawing/2014/main" xmlns="" id="{714C4E31-AECB-4EB4-BA17-B8EBE88F8395}"/>
              </a:ext>
            </a:extLst>
          </p:cNvPr>
          <p:cNvSpPr/>
          <p:nvPr/>
        </p:nvSpPr>
        <p:spPr>
          <a:xfrm rot="5400000">
            <a:off x="5904150" y="4112045"/>
            <a:ext cx="383700" cy="145112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6" name="Стрелка вправо 51">
            <a:extLst>
              <a:ext uri="{FF2B5EF4-FFF2-40B4-BE49-F238E27FC236}">
                <a16:creationId xmlns:a16="http://schemas.microsoft.com/office/drawing/2014/main" xmlns="" id="{C24DA7F2-F2E7-4A4D-9DD7-A7EAA874EAA6}"/>
              </a:ext>
            </a:extLst>
          </p:cNvPr>
          <p:cNvSpPr/>
          <p:nvPr/>
        </p:nvSpPr>
        <p:spPr>
          <a:xfrm rot="16200000">
            <a:off x="5921172" y="2720047"/>
            <a:ext cx="384610" cy="145129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7" name="Скругленный прямоугольник 44">
            <a:extLst>
              <a:ext uri="{FF2B5EF4-FFF2-40B4-BE49-F238E27FC236}">
                <a16:creationId xmlns:a16="http://schemas.microsoft.com/office/drawing/2014/main" xmlns="" id="{4D2522CB-B1D7-4601-AC88-BC9B3CE2F858}"/>
              </a:ext>
            </a:extLst>
          </p:cNvPr>
          <p:cNvSpPr/>
          <p:nvPr/>
        </p:nvSpPr>
        <p:spPr>
          <a:xfrm>
            <a:off x="174718" y="2591967"/>
            <a:ext cx="4037585" cy="625313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 региональных форумах, фестивалях и праздниках информационных стендов с интерактивными площадками</a:t>
            </a:r>
          </a:p>
        </p:txBody>
      </p:sp>
      <p:sp>
        <p:nvSpPr>
          <p:cNvPr id="69" name="Скругленный прямоугольник 48">
            <a:extLst>
              <a:ext uri="{FF2B5EF4-FFF2-40B4-BE49-F238E27FC236}">
                <a16:creationId xmlns:a16="http://schemas.microsoft.com/office/drawing/2014/main" xmlns="" id="{A8345B2D-6618-458E-B133-22C19468FE40}"/>
              </a:ext>
            </a:extLst>
          </p:cNvPr>
          <p:cNvSpPr/>
          <p:nvPr/>
        </p:nvSpPr>
        <p:spPr>
          <a:xfrm>
            <a:off x="4459219" y="593559"/>
            <a:ext cx="3290135" cy="371759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пространства для обмена лучшими практиками между регионам</a:t>
            </a:r>
          </a:p>
        </p:txBody>
      </p:sp>
      <p:sp>
        <p:nvSpPr>
          <p:cNvPr id="71" name="Скругленный прямоугольник 47">
            <a:extLst>
              <a:ext uri="{FF2B5EF4-FFF2-40B4-BE49-F238E27FC236}">
                <a16:creationId xmlns:a16="http://schemas.microsoft.com/office/drawing/2014/main" xmlns="" id="{4723F1D0-511A-49B6-8CDF-45B74FE05111}"/>
              </a:ext>
            </a:extLst>
          </p:cNvPr>
          <p:cNvSpPr/>
          <p:nvPr/>
        </p:nvSpPr>
        <p:spPr>
          <a:xfrm>
            <a:off x="4445763" y="1931133"/>
            <a:ext cx="3303591" cy="194234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совместных мероприятий </a:t>
            </a:r>
          </a:p>
        </p:txBody>
      </p:sp>
      <p:sp>
        <p:nvSpPr>
          <p:cNvPr id="73" name="Скругленный прямоугольник 47">
            <a:extLst>
              <a:ext uri="{FF2B5EF4-FFF2-40B4-BE49-F238E27FC236}">
                <a16:creationId xmlns:a16="http://schemas.microsoft.com/office/drawing/2014/main" xmlns="" id="{7906AD49-0EC5-43DA-8DE5-6F275EB27DA9}"/>
              </a:ext>
            </a:extLst>
          </p:cNvPr>
          <p:cNvSpPr/>
          <p:nvPr/>
        </p:nvSpPr>
        <p:spPr>
          <a:xfrm>
            <a:off x="4459220" y="1067489"/>
            <a:ext cx="3290134" cy="524511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за консультативной и методической помощью, предоставление отчетов о деятельности </a:t>
            </a:r>
          </a:p>
        </p:txBody>
      </p:sp>
      <p:sp>
        <p:nvSpPr>
          <p:cNvPr id="63" name="Стрелка вправо 49">
            <a:extLst>
              <a:ext uri="{FF2B5EF4-FFF2-40B4-BE49-F238E27FC236}">
                <a16:creationId xmlns:a16="http://schemas.microsoft.com/office/drawing/2014/main" xmlns="" id="{34832FA1-E31F-4416-A06C-A1B5228E1ABE}"/>
              </a:ext>
            </a:extLst>
          </p:cNvPr>
          <p:cNvSpPr/>
          <p:nvPr/>
        </p:nvSpPr>
        <p:spPr>
          <a:xfrm rot="10800000">
            <a:off x="4511935" y="3379405"/>
            <a:ext cx="983324" cy="139048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D8B4D88C-2237-447D-8441-9AF61854A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2356" y="3034108"/>
            <a:ext cx="657355" cy="6938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01BB09D-2119-4E28-B589-303A2E33A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052" y="90858"/>
            <a:ext cx="4244630" cy="363712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932A6122-25D2-46D3-A48B-477FD45DD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6" y="540432"/>
            <a:ext cx="4372299" cy="361689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63754E8-C210-4DCC-813B-A6E3E41C4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248" y="2952081"/>
            <a:ext cx="1159848" cy="104987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9CBC4E31-2066-4446-B8FD-B25D144B7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76" y="532420"/>
            <a:ext cx="3352181" cy="24545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7342920-1E61-4D36-BE68-8426E4F82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180" y="3034108"/>
            <a:ext cx="1159848" cy="1049874"/>
          </a:xfrm>
          <a:prstGeom prst="rect">
            <a:avLst/>
          </a:prstGeom>
        </p:spPr>
      </p:pic>
      <p:grpSp>
        <p:nvGrpSpPr>
          <p:cNvPr id="51" name="Group 2">
            <a:extLst>
              <a:ext uri="{FF2B5EF4-FFF2-40B4-BE49-F238E27FC236}">
                <a16:creationId xmlns:a16="http://schemas.microsoft.com/office/drawing/2014/main" xmlns="" id="{0B4E9248-9795-408E-AB89-2F035F4F91BB}"/>
              </a:ext>
            </a:extLst>
          </p:cNvPr>
          <p:cNvGrpSpPr/>
          <p:nvPr/>
        </p:nvGrpSpPr>
        <p:grpSpPr>
          <a:xfrm rot="-5400000">
            <a:off x="3542843" y="-3454200"/>
            <a:ext cx="325213" cy="7410892"/>
            <a:chOff x="0" y="0"/>
            <a:chExt cx="4975860" cy="68115300"/>
          </a:xfrm>
        </p:grpSpPr>
        <p:sp>
          <p:nvSpPr>
            <p:cNvPr id="52" name="Freeform 3">
              <a:extLst>
                <a:ext uri="{FF2B5EF4-FFF2-40B4-BE49-F238E27FC236}">
                  <a16:creationId xmlns:a16="http://schemas.microsoft.com/office/drawing/2014/main" xmlns="" id="{FE4D327E-BAD5-44ED-A6BC-4BE0BAB98B21}"/>
                </a:ext>
              </a:extLst>
            </p:cNvPr>
            <p:cNvSpPr/>
            <p:nvPr/>
          </p:nvSpPr>
          <p:spPr>
            <a:xfrm>
              <a:off x="0" y="0"/>
              <a:ext cx="4975860" cy="68115303"/>
            </a:xfrm>
            <a:custGeom>
              <a:avLst/>
              <a:gdLst/>
              <a:ahLst/>
              <a:cxnLst/>
              <a:rect l="l" t="t" r="r" b="b"/>
              <a:pathLst>
                <a:path w="4975860" h="68115303">
                  <a:moveTo>
                    <a:pt x="4975860" y="0"/>
                  </a:moveTo>
                  <a:lnTo>
                    <a:pt x="4975860" y="67244082"/>
                  </a:lnTo>
                  <a:lnTo>
                    <a:pt x="2486660" y="68115303"/>
                  </a:lnTo>
                  <a:lnTo>
                    <a:pt x="0" y="67244082"/>
                  </a:lnTo>
                  <a:lnTo>
                    <a:pt x="1270" y="66527803"/>
                  </a:lnTo>
                  <a:lnTo>
                    <a:pt x="6350" y="1604819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275089"/>
            </a:solidFill>
          </p:spPr>
        </p:sp>
      </p:grpSp>
      <p:sp>
        <p:nvSpPr>
          <p:cNvPr id="57" name="TextBox 4">
            <a:extLst>
              <a:ext uri="{FF2B5EF4-FFF2-40B4-BE49-F238E27FC236}">
                <a16:creationId xmlns:a16="http://schemas.microsoft.com/office/drawing/2014/main" xmlns="" id="{E412D34C-AFE4-4EE5-AAB9-98BCE374EA08}"/>
              </a:ext>
            </a:extLst>
          </p:cNvPr>
          <p:cNvSpPr txBox="1"/>
          <p:nvPr/>
        </p:nvSpPr>
        <p:spPr>
          <a:xfrm>
            <a:off x="157834" y="6711"/>
            <a:ext cx="7019143" cy="360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8"/>
              </a:lnSpc>
            </a:pPr>
            <a:r>
              <a:rPr lang="ru-RU" sz="16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НАПРАВЛЕНИЯ РАЗВИТИЯ РЕГИОНАЛЬНОГО ОТДЕЛЕНИЯ</a:t>
            </a:r>
            <a:endParaRPr lang="en-US" sz="1600" dirty="0">
              <a:solidFill>
                <a:srgbClr val="FFFFFF"/>
              </a:solidFill>
              <a:latin typeface="Montserrat Extra-Bold Itali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18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7941192" y="5973665"/>
            <a:ext cx="4002446" cy="257445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партнеров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953302" y="6290249"/>
            <a:ext cx="3990337" cy="386164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 силами регионального отделения 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941192" y="5657081"/>
            <a:ext cx="3996186" cy="257445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ВСКС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1213" y="778906"/>
            <a:ext cx="4069893" cy="990277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Днях открытых дверей образовательных организаций высшего и среднего профессионального образования (медицинского, педагогического, пожарно-спасательного профиля), проведение ознакомительных встреч со студентами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941192" y="3310816"/>
            <a:ext cx="2183231" cy="2651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СРЕДСТВ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94767" y="4389506"/>
            <a:ext cx="3237419" cy="3861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ПОЗИЦИОНИРОВАНИЕ РЕГИОНАЛЬНОГО ОТДЕЛЕНИЯ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395845" y="4850118"/>
            <a:ext cx="3353509" cy="1861998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медиа-пространстве: приглашение региональных СМИ на мероприятия, направление пресс- и пост-релизов, ведение социальных сетей регионального отделения, репосты на страницах организаций-партнеров, личных страницах  добровольцев, а также социальная реклама на баннерах и телевидении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4719" y="5496406"/>
            <a:ext cx="4014082" cy="1190329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области защиты населения  и территорий от ЧС, участие в тактико-специальных учениях МЧС России, ликвидации последствий чрезвычайных ситуаций и стихийных бедствий, заступления на боевые дежурства в аварийно-спасательные отряды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07026" y="4589071"/>
            <a:ext cx="4032121" cy="801943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агитационного печатного материала  в образовательных организациях, организациях-партнерах, видео-заставки в общественном транспорте (при поддержке МЧС России) 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906052" y="4640621"/>
            <a:ext cx="4037585" cy="957321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государственными органами исполнительной власти, общественными советами, молодежными консультативно-совещательными органами, направление релизов в пресс-службы,)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947042" y="2652075"/>
            <a:ext cx="3990336" cy="505096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в рамках Всероссийского конкурса молодежных проектов и субсидий НКО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947041" y="2243772"/>
            <a:ext cx="3990337" cy="273957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образовательных услуг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941192" y="1546100"/>
            <a:ext cx="3990337" cy="563326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в рамках благотворительной деятельности госкорпораций и коммерческого сектора 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17080" y="3318125"/>
            <a:ext cx="2183231" cy="26182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АКТИВА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1214" y="1870028"/>
            <a:ext cx="4037586" cy="625313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о наборе добровольцев и о деятельности в социальных сетях регионального отделения и организаций-партнеров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459220" y="2198663"/>
            <a:ext cx="3290134" cy="38461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ЦЕНТРАЛЬНЫМ УПРАВЛЕНИЕМ ВСКС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443976" y="1673828"/>
            <a:ext cx="3305378" cy="194234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базы МТО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7732" y="2988970"/>
            <a:ext cx="1159847" cy="1006543"/>
          </a:xfrm>
          <a:prstGeom prst="roundRect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 ВСКС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D8B4D88C-2237-447D-8441-9AF61854A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2356" y="3034108"/>
            <a:ext cx="657355" cy="693875"/>
          </a:xfrm>
          <a:prstGeom prst="rect">
            <a:avLst/>
          </a:prstGeom>
        </p:spPr>
      </p:pic>
      <p:sp>
        <p:nvSpPr>
          <p:cNvPr id="62" name="Стрелка вправо 5">
            <a:extLst>
              <a:ext uri="{FF2B5EF4-FFF2-40B4-BE49-F238E27FC236}">
                <a16:creationId xmlns:a16="http://schemas.microsoft.com/office/drawing/2014/main" xmlns="" id="{117CEFB9-DCC0-423C-A37E-8D85C3E7821B}"/>
              </a:ext>
            </a:extLst>
          </p:cNvPr>
          <p:cNvSpPr/>
          <p:nvPr/>
        </p:nvSpPr>
        <p:spPr>
          <a:xfrm>
            <a:off x="6667579" y="3378110"/>
            <a:ext cx="961989" cy="131006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3" name="Стрелка вправо 49">
            <a:extLst>
              <a:ext uri="{FF2B5EF4-FFF2-40B4-BE49-F238E27FC236}">
                <a16:creationId xmlns:a16="http://schemas.microsoft.com/office/drawing/2014/main" xmlns="" id="{34832FA1-E31F-4416-A06C-A1B5228E1ABE}"/>
              </a:ext>
            </a:extLst>
          </p:cNvPr>
          <p:cNvSpPr/>
          <p:nvPr/>
        </p:nvSpPr>
        <p:spPr>
          <a:xfrm rot="10800000">
            <a:off x="4511935" y="3379405"/>
            <a:ext cx="983324" cy="139048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4" name="Стрелка вправо 50">
            <a:extLst>
              <a:ext uri="{FF2B5EF4-FFF2-40B4-BE49-F238E27FC236}">
                <a16:creationId xmlns:a16="http://schemas.microsoft.com/office/drawing/2014/main" xmlns="" id="{714C4E31-AECB-4EB4-BA17-B8EBE88F8395}"/>
              </a:ext>
            </a:extLst>
          </p:cNvPr>
          <p:cNvSpPr/>
          <p:nvPr/>
        </p:nvSpPr>
        <p:spPr>
          <a:xfrm rot="5400000">
            <a:off x="5904150" y="4112045"/>
            <a:ext cx="383700" cy="145112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6" name="Стрелка вправо 51">
            <a:extLst>
              <a:ext uri="{FF2B5EF4-FFF2-40B4-BE49-F238E27FC236}">
                <a16:creationId xmlns:a16="http://schemas.microsoft.com/office/drawing/2014/main" xmlns="" id="{C24DA7F2-F2E7-4A4D-9DD7-A7EAA874EAA6}"/>
              </a:ext>
            </a:extLst>
          </p:cNvPr>
          <p:cNvSpPr/>
          <p:nvPr/>
        </p:nvSpPr>
        <p:spPr>
          <a:xfrm rot="16200000">
            <a:off x="5921172" y="2720047"/>
            <a:ext cx="384610" cy="145129"/>
          </a:xfrm>
          <a:prstGeom prst="rightArrow">
            <a:avLst/>
          </a:prstGeo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7" name="Скругленный прямоугольник 44">
            <a:extLst>
              <a:ext uri="{FF2B5EF4-FFF2-40B4-BE49-F238E27FC236}">
                <a16:creationId xmlns:a16="http://schemas.microsoft.com/office/drawing/2014/main" xmlns="" id="{4D2522CB-B1D7-4601-AC88-BC9B3CE2F858}"/>
              </a:ext>
            </a:extLst>
          </p:cNvPr>
          <p:cNvSpPr/>
          <p:nvPr/>
        </p:nvSpPr>
        <p:spPr>
          <a:xfrm>
            <a:off x="174718" y="2591967"/>
            <a:ext cx="4037585" cy="625313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 региональных форумах, фестивалях и праздниках информационных стендов с интерактивными площадками</a:t>
            </a:r>
          </a:p>
        </p:txBody>
      </p:sp>
      <p:sp>
        <p:nvSpPr>
          <p:cNvPr id="69" name="Скругленный прямоугольник 48">
            <a:extLst>
              <a:ext uri="{FF2B5EF4-FFF2-40B4-BE49-F238E27FC236}">
                <a16:creationId xmlns:a16="http://schemas.microsoft.com/office/drawing/2014/main" xmlns="" id="{A8345B2D-6618-458E-B133-22C19468FE40}"/>
              </a:ext>
            </a:extLst>
          </p:cNvPr>
          <p:cNvSpPr/>
          <p:nvPr/>
        </p:nvSpPr>
        <p:spPr>
          <a:xfrm>
            <a:off x="4459219" y="593559"/>
            <a:ext cx="3290135" cy="371759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пространства для обмена лучшими практиками между регионам</a:t>
            </a:r>
          </a:p>
        </p:txBody>
      </p:sp>
      <p:sp>
        <p:nvSpPr>
          <p:cNvPr id="71" name="Скругленный прямоугольник 47">
            <a:extLst>
              <a:ext uri="{FF2B5EF4-FFF2-40B4-BE49-F238E27FC236}">
                <a16:creationId xmlns:a16="http://schemas.microsoft.com/office/drawing/2014/main" xmlns="" id="{4723F1D0-511A-49B6-8CDF-45B74FE05111}"/>
              </a:ext>
            </a:extLst>
          </p:cNvPr>
          <p:cNvSpPr/>
          <p:nvPr/>
        </p:nvSpPr>
        <p:spPr>
          <a:xfrm>
            <a:off x="4445763" y="1931133"/>
            <a:ext cx="3303591" cy="194234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совместных мероприятий </a:t>
            </a:r>
          </a:p>
        </p:txBody>
      </p:sp>
      <p:sp>
        <p:nvSpPr>
          <p:cNvPr id="73" name="Скругленный прямоугольник 47">
            <a:extLst>
              <a:ext uri="{FF2B5EF4-FFF2-40B4-BE49-F238E27FC236}">
                <a16:creationId xmlns:a16="http://schemas.microsoft.com/office/drawing/2014/main" xmlns="" id="{7906AD49-0EC5-43DA-8DE5-6F275EB27DA9}"/>
              </a:ext>
            </a:extLst>
          </p:cNvPr>
          <p:cNvSpPr/>
          <p:nvPr/>
        </p:nvSpPr>
        <p:spPr>
          <a:xfrm>
            <a:off x="4459220" y="1067489"/>
            <a:ext cx="3290134" cy="524511"/>
          </a:xfrm>
          <a:prstGeom prst="roundRect">
            <a:avLst/>
          </a:prstGeom>
          <a:solidFill>
            <a:srgbClr val="2750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за консультативной и методической помощью, предоставление отчетов о деятельности </a:t>
            </a:r>
          </a:p>
        </p:txBody>
      </p:sp>
      <p:grpSp>
        <p:nvGrpSpPr>
          <p:cNvPr id="75" name="Group 2">
            <a:extLst>
              <a:ext uri="{FF2B5EF4-FFF2-40B4-BE49-F238E27FC236}">
                <a16:creationId xmlns:a16="http://schemas.microsoft.com/office/drawing/2014/main" xmlns="" id="{F2906CEC-7297-4500-9613-82EF8EA4D897}"/>
              </a:ext>
            </a:extLst>
          </p:cNvPr>
          <p:cNvGrpSpPr/>
          <p:nvPr/>
        </p:nvGrpSpPr>
        <p:grpSpPr>
          <a:xfrm rot="-5400000">
            <a:off x="3542843" y="-3454200"/>
            <a:ext cx="325213" cy="7410892"/>
            <a:chOff x="0" y="0"/>
            <a:chExt cx="4975860" cy="681153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xmlns="" id="{84C6CBB2-AF79-436D-AFB2-674474E7CE6C}"/>
                </a:ext>
              </a:extLst>
            </p:cNvPr>
            <p:cNvSpPr/>
            <p:nvPr/>
          </p:nvSpPr>
          <p:spPr>
            <a:xfrm>
              <a:off x="0" y="0"/>
              <a:ext cx="4975860" cy="68115303"/>
            </a:xfrm>
            <a:custGeom>
              <a:avLst/>
              <a:gdLst/>
              <a:ahLst/>
              <a:cxnLst/>
              <a:rect l="l" t="t" r="r" b="b"/>
              <a:pathLst>
                <a:path w="4975860" h="68115303">
                  <a:moveTo>
                    <a:pt x="4975860" y="0"/>
                  </a:moveTo>
                  <a:lnTo>
                    <a:pt x="4975860" y="67244082"/>
                  </a:lnTo>
                  <a:lnTo>
                    <a:pt x="2486660" y="68115303"/>
                  </a:lnTo>
                  <a:lnTo>
                    <a:pt x="0" y="67244082"/>
                  </a:lnTo>
                  <a:lnTo>
                    <a:pt x="1270" y="66527803"/>
                  </a:lnTo>
                  <a:lnTo>
                    <a:pt x="6350" y="1604819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275089"/>
            </a:solidFill>
          </p:spPr>
        </p:sp>
      </p:grpSp>
      <p:sp>
        <p:nvSpPr>
          <p:cNvPr id="79" name="TextBox 4">
            <a:extLst>
              <a:ext uri="{FF2B5EF4-FFF2-40B4-BE49-F238E27FC236}">
                <a16:creationId xmlns:a16="http://schemas.microsoft.com/office/drawing/2014/main" xmlns="" id="{33458738-6C80-4DC9-BAA8-B8381DC62284}"/>
              </a:ext>
            </a:extLst>
          </p:cNvPr>
          <p:cNvSpPr txBox="1"/>
          <p:nvPr/>
        </p:nvSpPr>
        <p:spPr>
          <a:xfrm>
            <a:off x="157834" y="6711"/>
            <a:ext cx="7019143" cy="360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8"/>
              </a:lnSpc>
            </a:pPr>
            <a:r>
              <a:rPr lang="ru-RU" sz="16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НАПРАВЛЕНИЯ РАЗВИТИЯ РЕГИОНАЛЬНОГО ОТДЕЛЕНИЯ</a:t>
            </a:r>
            <a:endParaRPr lang="en-US" sz="1600" dirty="0">
              <a:solidFill>
                <a:srgbClr val="FFFFFF"/>
              </a:solidFill>
              <a:latin typeface="Montserrat Extra-Bold Itali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689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1983</Words>
  <Application>Microsoft Office PowerPoint</Application>
  <PresentationFormat>Произвольный</PresentationFormat>
  <Paragraphs>248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Посетитель</dc:creator>
  <cp:lastModifiedBy>Lenovo</cp:lastModifiedBy>
  <cp:revision>39</cp:revision>
  <cp:lastPrinted>2021-07-28T09:06:05Z</cp:lastPrinted>
  <dcterms:created xsi:type="dcterms:W3CDTF">2021-07-13T16:53:47Z</dcterms:created>
  <dcterms:modified xsi:type="dcterms:W3CDTF">2025-10-01T15:07:26Z</dcterms:modified>
</cp:coreProperties>
</file>